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7725" y="228599"/>
            <a:ext cx="2486025" cy="48577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0534" y="152399"/>
            <a:ext cx="1691639" cy="80010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93234" y="9765029"/>
            <a:ext cx="3152774" cy="31432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44500" y="1404873"/>
            <a:ext cx="25190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Test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d’évaluation</a:t>
            </a:r>
            <a:r>
              <a:rPr sz="11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600" b="1" i="1" spc="-10" dirty="0">
                <a:latin typeface="Calibri"/>
                <a:cs typeface="Calibri"/>
              </a:rPr>
              <a:t>Test</a:t>
            </a:r>
            <a:r>
              <a:rPr sz="1600" b="1" i="1" dirty="0">
                <a:latin typeface="Calibri"/>
                <a:cs typeface="Calibri"/>
              </a:rPr>
              <a:t> </a:t>
            </a:r>
            <a:r>
              <a:rPr sz="1600" b="1" i="1" spc="-5" dirty="0">
                <a:latin typeface="Calibri"/>
                <a:cs typeface="Calibri"/>
              </a:rPr>
              <a:t>de Sorensen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82524" y="1839721"/>
          <a:ext cx="6635750" cy="68567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1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4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05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mbria"/>
                          <a:cs typeface="Cambria"/>
                        </a:rPr>
                        <a:t>Composante</a:t>
                      </a:r>
                      <a:r>
                        <a:rPr sz="1100" b="1" spc="-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b="1" spc="-5" dirty="0">
                          <a:latin typeface="Cambria"/>
                          <a:cs typeface="Cambria"/>
                        </a:rPr>
                        <a:t>évaluée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mbria"/>
                          <a:cs typeface="Cambria"/>
                        </a:rPr>
                        <a:t>Endurance</a:t>
                      </a:r>
                      <a:r>
                        <a:rPr sz="110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spc="-5" dirty="0">
                          <a:latin typeface="Cambria"/>
                          <a:cs typeface="Cambria"/>
                        </a:rPr>
                        <a:t>dorso-lombaire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8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mbria"/>
                          <a:cs typeface="Cambria"/>
                        </a:rPr>
                        <a:t>Objectif</a:t>
                      </a:r>
                      <a:r>
                        <a:rPr sz="1100" b="1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b="1" spc="-5" dirty="0">
                          <a:latin typeface="Cambria"/>
                          <a:cs typeface="Cambria"/>
                        </a:rPr>
                        <a:t>du</a:t>
                      </a:r>
                      <a:r>
                        <a:rPr sz="1100" b="1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b="1" spc="-5" dirty="0">
                          <a:latin typeface="Cambria"/>
                          <a:cs typeface="Cambria"/>
                        </a:rPr>
                        <a:t>test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Mesure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l’endurance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extenseurs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tronc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mbria"/>
                          <a:cs typeface="Cambria"/>
                        </a:rPr>
                        <a:t>Lieu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1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Salle d’évaluation.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mbria"/>
                          <a:cs typeface="Cambria"/>
                        </a:rPr>
                        <a:t>Temps</a:t>
                      </a:r>
                      <a:r>
                        <a:rPr sz="1100" b="1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b="1" spc="-10" dirty="0">
                          <a:latin typeface="Cambria"/>
                          <a:cs typeface="Cambria"/>
                        </a:rPr>
                        <a:t>de</a:t>
                      </a:r>
                      <a:r>
                        <a:rPr sz="1100" b="1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b="1" spc="-5" dirty="0">
                          <a:latin typeface="Cambria"/>
                          <a:cs typeface="Cambria"/>
                        </a:rPr>
                        <a:t>passation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1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minutes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00" b="1" dirty="0">
                          <a:latin typeface="Cambria"/>
                          <a:cs typeface="Cambria"/>
                        </a:rPr>
                        <a:t>Matériel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Banc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à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lombaire,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chronomètre,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une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chaise.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34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mbria"/>
                          <a:cs typeface="Cambria"/>
                        </a:rPr>
                        <a:t>Protocole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292100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Le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patient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est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allongé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sur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le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banc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à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lombaire,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position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ventrale,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avec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épines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iliaques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antéro-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supérieures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qui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reposent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sur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le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bord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table.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Ses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pieds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sont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bien positionnés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au niveau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des cousins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situés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à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l’arrière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du banc.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130175">
                        <a:lnSpc>
                          <a:spcPts val="134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Pour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s’installer,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le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patient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est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appuis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avec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ses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mains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sur une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chaise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placée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devant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lui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et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qui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restera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tout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au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long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du test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pour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assurer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sécurité.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ts val="130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L’objectif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est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que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patient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vienne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à croiser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ses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bras et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123189">
                        <a:lnSpc>
                          <a:spcPct val="100899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maintenir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une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position horizontale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isométrie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plus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longtemps possible.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337185">
                        <a:lnSpc>
                          <a:spcPct val="1018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Quand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position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est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atteinte,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l’évaluateur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lance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chronomètre.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arrête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chronomètre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et 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test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lorsque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-"/>
                        <a:tabLst>
                          <a:tab pos="525780" algn="l"/>
                          <a:tab pos="526415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Le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patient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arrête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l’effort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;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-"/>
                        <a:tabLst>
                          <a:tab pos="525780" algn="l"/>
                          <a:tab pos="526415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Le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patient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tient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plus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position horizontale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;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-"/>
                        <a:tabLst>
                          <a:tab pos="525780" algn="l"/>
                          <a:tab pos="526415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patient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atteint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minutes.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104775">
                        <a:lnSpc>
                          <a:spcPct val="101499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L’évaluateur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à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droit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d’informer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le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patient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sur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position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pour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qu’il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puisse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repositionner.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Cependant,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il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doit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pas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motiver ni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lui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donner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une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indication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sur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temps.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-5" dirty="0">
                          <a:latin typeface="Cambria"/>
                          <a:cs typeface="Cambria"/>
                        </a:rPr>
                        <a:t>Normes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1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Cf.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Index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55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mbria"/>
                          <a:cs typeface="Cambria"/>
                        </a:rPr>
                        <a:t>Source</a:t>
                      </a:r>
                      <a:r>
                        <a:rPr sz="1100" b="1" spc="-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100" b="1" spc="-5" dirty="0">
                          <a:latin typeface="Cambria"/>
                          <a:cs typeface="Cambria"/>
                        </a:rPr>
                        <a:t>bibliographique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219710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Demoulin, C., Vanderthommen,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M., Duysens,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C.,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&amp;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Crielaard,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J.M.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(2006).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L’évaluation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musculature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rachidienne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 le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test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Sorensen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: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revue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229235">
                        <a:lnSpc>
                          <a:spcPts val="133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littérature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et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analyse</a:t>
                      </a:r>
                      <a:r>
                        <a:rPr sz="11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critique.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Revue</a:t>
                      </a:r>
                      <a:r>
                        <a:rPr sz="11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rhumatisme,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73(1)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39-46.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93234" y="10301602"/>
            <a:ext cx="3152774" cy="314325"/>
          </a:xfrm>
          <a:prstGeom prst="rect">
            <a:avLst/>
          </a:prstGeom>
        </p:spPr>
      </p:pic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06908" y="457199"/>
          <a:ext cx="5774047" cy="7830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32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6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8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1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88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121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62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 marR="16510" algn="ctr">
                        <a:lnSpc>
                          <a:spcPts val="1195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BAREME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8">
                  <a:txBody>
                    <a:bodyPr/>
                    <a:lstStyle/>
                    <a:p>
                      <a:pPr marL="1122045">
                        <a:lnSpc>
                          <a:spcPts val="1195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PERFORMANCES</a:t>
                      </a:r>
                      <a:r>
                        <a:rPr sz="10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HOMME</a:t>
                      </a:r>
                      <a:r>
                        <a:rPr sz="10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(s)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00660">
                        <a:lnSpc>
                          <a:spcPts val="1195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BAREME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R="15875" algn="ctr">
                        <a:lnSpc>
                          <a:spcPts val="1195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Notes</a:t>
                      </a:r>
                      <a:r>
                        <a:rPr sz="10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sur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95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20-29</a:t>
                      </a:r>
                      <a:r>
                        <a:rPr sz="10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ans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ts val="1195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30-39</a:t>
                      </a:r>
                      <a:r>
                        <a:rPr sz="10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ans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13664">
                        <a:lnSpc>
                          <a:spcPts val="1195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40-49</a:t>
                      </a:r>
                      <a:r>
                        <a:rPr sz="10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ans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15570">
                        <a:lnSpc>
                          <a:spcPts val="1195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50-59</a:t>
                      </a:r>
                      <a:r>
                        <a:rPr sz="10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ans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7635">
                        <a:lnSpc>
                          <a:spcPts val="1195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60</a:t>
                      </a:r>
                      <a:r>
                        <a:rPr sz="10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ans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et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+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3189">
                        <a:lnSpc>
                          <a:spcPts val="1195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Note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sur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465">
                <a:tc>
                  <a:txBody>
                    <a:bodyPr/>
                    <a:lstStyle/>
                    <a:p>
                      <a:pPr marR="15240" algn="ctr">
                        <a:lnSpc>
                          <a:spcPts val="1195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195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180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195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160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140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R="15240" algn="ctr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172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153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133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114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95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R="15240" algn="ctr">
                        <a:lnSpc>
                          <a:spcPts val="1175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175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164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175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146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126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108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90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R="15240" algn="ctr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156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139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119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102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85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R="15240" algn="ctr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147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132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96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80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R="15240" algn="ctr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139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125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105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90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75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R="15240" algn="ctr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131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118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98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84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70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marR="15240" algn="ctr">
                        <a:lnSpc>
                          <a:spcPts val="116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16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123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16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92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79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65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R="15240" algn="ctr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104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86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73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60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R="15240" algn="ctr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107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97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80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68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55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R="15240" algn="ctr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99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90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74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62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50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R="14604" algn="ctr">
                        <a:lnSpc>
                          <a:spcPts val="117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91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83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68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57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45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R="14604" algn="ctr">
                        <a:lnSpc>
                          <a:spcPts val="117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R="14604" algn="ctr">
                        <a:lnSpc>
                          <a:spcPts val="117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R="14604" algn="ctr">
                        <a:lnSpc>
                          <a:spcPts val="117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R="14604" algn="ctr">
                        <a:lnSpc>
                          <a:spcPts val="117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9385">
                <a:tc>
                  <a:txBody>
                    <a:bodyPr/>
                    <a:lstStyle/>
                    <a:p>
                      <a:pPr marR="14604" algn="ctr">
                        <a:lnSpc>
                          <a:spcPts val="116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16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16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R="14604" algn="ctr">
                        <a:lnSpc>
                          <a:spcPts val="1175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175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175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R="14604" algn="ctr">
                        <a:lnSpc>
                          <a:spcPts val="117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4465">
                <a:tc>
                  <a:txBody>
                    <a:bodyPr/>
                    <a:lstStyle/>
                    <a:p>
                      <a:pPr marR="14604" algn="ctr">
                        <a:lnSpc>
                          <a:spcPts val="117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R="14604"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ts val="1195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&lt;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30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195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&lt;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25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&lt;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&lt;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&lt;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BAREME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9">
                  <a:txBody>
                    <a:bodyPr/>
                    <a:lstStyle/>
                    <a:p>
                      <a:pPr marL="119951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PERFORMANCES</a:t>
                      </a:r>
                      <a:r>
                        <a:rPr sz="10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FEMME</a:t>
                      </a:r>
                      <a:r>
                        <a:rPr sz="10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(s)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660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BAREME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Notes</a:t>
                      </a:r>
                      <a:r>
                        <a:rPr sz="10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sur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20-29</a:t>
                      </a:r>
                      <a:r>
                        <a:rPr sz="10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ans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30-39</a:t>
                      </a:r>
                      <a:r>
                        <a:rPr sz="10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ans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40-49</a:t>
                      </a:r>
                      <a:r>
                        <a:rPr sz="10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ans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50-59</a:t>
                      </a:r>
                      <a:r>
                        <a:rPr sz="10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ans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60</a:t>
                      </a:r>
                      <a:r>
                        <a:rPr sz="10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ans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et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+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Note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sur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160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140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80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153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133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114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95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76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146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126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108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90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72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19685" algn="ctr">
                        <a:lnSpc>
                          <a:spcPts val="1190"/>
                        </a:lnSpc>
                        <a:spcBef>
                          <a:spcPts val="3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ts val="119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139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495" algn="ctr">
                        <a:lnSpc>
                          <a:spcPts val="119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119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102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85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68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3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marL="19685" algn="ctr">
                        <a:lnSpc>
                          <a:spcPts val="1190"/>
                        </a:lnSpc>
                        <a:spcBef>
                          <a:spcPts val="4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ts val="119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132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495" algn="ctr">
                        <a:lnSpc>
                          <a:spcPts val="119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96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80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63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4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125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105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90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75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59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118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98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84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70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55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92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79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65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51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104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86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73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60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46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19685" algn="ctr">
                        <a:lnSpc>
                          <a:spcPts val="1190"/>
                        </a:lnSpc>
                        <a:spcBef>
                          <a:spcPts val="3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ts val="119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97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495" algn="ctr">
                        <a:lnSpc>
                          <a:spcPts val="119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80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68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55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42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3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marL="19685" algn="ctr">
                        <a:lnSpc>
                          <a:spcPts val="1190"/>
                        </a:lnSpc>
                        <a:spcBef>
                          <a:spcPts val="4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ts val="119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90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495" algn="ctr">
                        <a:lnSpc>
                          <a:spcPts val="119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74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62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50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38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4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83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68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57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45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34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19685" algn="ctr">
                        <a:lnSpc>
                          <a:spcPts val="1190"/>
                        </a:lnSpc>
                        <a:spcBef>
                          <a:spcPts val="30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ts val="119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495" algn="ctr">
                        <a:lnSpc>
                          <a:spcPts val="119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6B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30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marL="19685" algn="ctr">
                        <a:lnSpc>
                          <a:spcPts val="1190"/>
                        </a:lnSpc>
                        <a:spcBef>
                          <a:spcPts val="40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ts val="119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495" algn="ctr">
                        <a:lnSpc>
                          <a:spcPts val="119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40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130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&lt;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25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&lt;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&lt;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&lt;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&lt;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44500" y="8615933"/>
            <a:ext cx="36512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libri"/>
                <a:cs typeface="Calibri"/>
              </a:rPr>
              <a:t>Inferieur</a:t>
            </a:r>
            <a:r>
              <a:rPr sz="1100" dirty="0">
                <a:latin typeface="Calibri"/>
                <a:cs typeface="Calibri"/>
              </a:rPr>
              <a:t> à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1’: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Risque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 lombalgie </a:t>
            </a:r>
            <a:r>
              <a:rPr sz="1100" dirty="0">
                <a:latin typeface="Calibri"/>
                <a:cs typeface="Calibri"/>
              </a:rPr>
              <a:t>3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fois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supérieur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à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normale.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632</Words>
  <Application>Microsoft Office PowerPoint</Application>
  <PresentationFormat>Personnalisé</PresentationFormat>
  <Paragraphs>358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Calibri</vt:lpstr>
      <vt:lpstr>Cambria</vt:lpstr>
      <vt:lpstr>Times New Roman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Aoun</dc:creator>
  <cp:lastModifiedBy>Annick DI SCALA</cp:lastModifiedBy>
  <cp:revision>1</cp:revision>
  <dcterms:created xsi:type="dcterms:W3CDTF">2021-11-23T11:22:16Z</dcterms:created>
  <dcterms:modified xsi:type="dcterms:W3CDTF">2021-11-23T12:14:50Z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2016-09-09T00:00:00Z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2021-11-23T00:00:00Z</vt:filetime>
  </property>
</Properties>
</file>