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1" r:id="rId4"/>
    <p:sldId id="264" r:id="rId5"/>
    <p:sldId id="278" r:id="rId6"/>
    <p:sldId id="265" r:id="rId7"/>
    <p:sldId id="266" r:id="rId8"/>
    <p:sldId id="267" r:id="rId9"/>
    <p:sldId id="268" r:id="rId10"/>
    <p:sldId id="269" r:id="rId11"/>
    <p:sldId id="270" r:id="rId12"/>
    <p:sldId id="271" r:id="rId13"/>
    <p:sldId id="272" r:id="rId14"/>
    <p:sldId id="274" r:id="rId15"/>
    <p:sldId id="275" r:id="rId16"/>
    <p:sldId id="276" r:id="rId17"/>
    <p:sldId id="258" r:id="rId18"/>
    <p:sldId id="259" r:id="rId19"/>
    <p:sldId id="260" r:id="rId20"/>
    <p:sldId id="273"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B2592B58-28FA-4B66-8B53-DD296CE9FDC8}"/>
    <pc:docChg chg="undo custSel addSld modSld">
      <pc:chgData name="Jo Prestia" userId="725aace31fa660f5" providerId="LiveId" clId="{B2592B58-28FA-4B66-8B53-DD296CE9FDC8}" dt="2023-11-17T22:43:32.465" v="80" actId="207"/>
      <pc:docMkLst>
        <pc:docMk/>
      </pc:docMkLst>
      <pc:sldChg chg="modSp mod">
        <pc:chgData name="Jo Prestia" userId="725aace31fa660f5" providerId="LiveId" clId="{B2592B58-28FA-4B66-8B53-DD296CE9FDC8}" dt="2023-11-17T22:33:51.132" v="2" actId="207"/>
        <pc:sldMkLst>
          <pc:docMk/>
          <pc:sldMk cId="1294964442" sldId="257"/>
        </pc:sldMkLst>
        <pc:spChg chg="mod">
          <ac:chgData name="Jo Prestia" userId="725aace31fa660f5" providerId="LiveId" clId="{B2592B58-28FA-4B66-8B53-DD296CE9FDC8}" dt="2023-11-17T22:33:51.132" v="2" actId="207"/>
          <ac:spMkLst>
            <pc:docMk/>
            <pc:sldMk cId="1294964442" sldId="257"/>
            <ac:spMk id="3" creationId="{E5FC6A0A-97C1-35C5-963B-E56EDAB9309F}"/>
          </ac:spMkLst>
        </pc:spChg>
      </pc:sldChg>
      <pc:sldChg chg="modSp mod">
        <pc:chgData name="Jo Prestia" userId="725aace31fa660f5" providerId="LiveId" clId="{B2592B58-28FA-4B66-8B53-DD296CE9FDC8}" dt="2023-11-17T22:35:10.176" v="23" actId="255"/>
        <pc:sldMkLst>
          <pc:docMk/>
          <pc:sldMk cId="189636947" sldId="261"/>
        </pc:sldMkLst>
        <pc:spChg chg="mod">
          <ac:chgData name="Jo Prestia" userId="725aace31fa660f5" providerId="LiveId" clId="{B2592B58-28FA-4B66-8B53-DD296CE9FDC8}" dt="2023-11-17T22:35:10.176" v="23" actId="255"/>
          <ac:spMkLst>
            <pc:docMk/>
            <pc:sldMk cId="189636947" sldId="261"/>
            <ac:spMk id="3" creationId="{E5FC6A0A-97C1-35C5-963B-E56EDAB9309F}"/>
          </ac:spMkLst>
        </pc:spChg>
        <pc:spChg chg="mod">
          <ac:chgData name="Jo Prestia" userId="725aace31fa660f5" providerId="LiveId" clId="{B2592B58-28FA-4B66-8B53-DD296CE9FDC8}" dt="2023-11-17T22:34:48.575" v="19" actId="21"/>
          <ac:spMkLst>
            <pc:docMk/>
            <pc:sldMk cId="189636947" sldId="261"/>
            <ac:spMk id="5" creationId="{F2797869-8A9B-75B7-2955-168F17605EEF}"/>
          </ac:spMkLst>
        </pc:spChg>
      </pc:sldChg>
      <pc:sldChg chg="modSp mod">
        <pc:chgData name="Jo Prestia" userId="725aace31fa660f5" providerId="LiveId" clId="{B2592B58-28FA-4B66-8B53-DD296CE9FDC8}" dt="2023-11-17T22:37:43.073" v="40" actId="1076"/>
        <pc:sldMkLst>
          <pc:docMk/>
          <pc:sldMk cId="1037428838" sldId="264"/>
        </pc:sldMkLst>
        <pc:spChg chg="mod">
          <ac:chgData name="Jo Prestia" userId="725aace31fa660f5" providerId="LiveId" clId="{B2592B58-28FA-4B66-8B53-DD296CE9FDC8}" dt="2023-11-17T22:35:46.716" v="27" actId="207"/>
          <ac:spMkLst>
            <pc:docMk/>
            <pc:sldMk cId="1037428838" sldId="264"/>
            <ac:spMk id="2" creationId="{C2398E32-68E4-C6BF-4E24-8F9EB50D963F}"/>
          </ac:spMkLst>
        </pc:spChg>
        <pc:spChg chg="mod">
          <ac:chgData name="Jo Prestia" userId="725aace31fa660f5" providerId="LiveId" clId="{B2592B58-28FA-4B66-8B53-DD296CE9FDC8}" dt="2023-11-17T22:37:43.073" v="40" actId="1076"/>
          <ac:spMkLst>
            <pc:docMk/>
            <pc:sldMk cId="1037428838" sldId="264"/>
            <ac:spMk id="4" creationId="{27482156-B566-54E3-B5F9-9F7F9D8C5417}"/>
          </ac:spMkLst>
        </pc:spChg>
      </pc:sldChg>
      <pc:sldChg chg="modSp mod">
        <pc:chgData name="Jo Prestia" userId="725aace31fa660f5" providerId="LiveId" clId="{B2592B58-28FA-4B66-8B53-DD296CE9FDC8}" dt="2023-11-17T22:39:47.873" v="53" actId="207"/>
        <pc:sldMkLst>
          <pc:docMk/>
          <pc:sldMk cId="4278639150" sldId="265"/>
        </pc:sldMkLst>
        <pc:spChg chg="mod">
          <ac:chgData name="Jo Prestia" userId="725aace31fa660f5" providerId="LiveId" clId="{B2592B58-28FA-4B66-8B53-DD296CE9FDC8}" dt="2023-11-17T22:39:47.873" v="53" actId="207"/>
          <ac:spMkLst>
            <pc:docMk/>
            <pc:sldMk cId="4278639150" sldId="265"/>
            <ac:spMk id="5" creationId="{6F723ED0-CF31-9BE4-ABE2-AB6DC4B5799B}"/>
          </ac:spMkLst>
        </pc:spChg>
      </pc:sldChg>
      <pc:sldChg chg="modSp mod">
        <pc:chgData name="Jo Prestia" userId="725aace31fa660f5" providerId="LiveId" clId="{B2592B58-28FA-4B66-8B53-DD296CE9FDC8}" dt="2023-11-17T22:40:48.156" v="56" actId="207"/>
        <pc:sldMkLst>
          <pc:docMk/>
          <pc:sldMk cId="1736060349" sldId="266"/>
        </pc:sldMkLst>
        <pc:spChg chg="mod">
          <ac:chgData name="Jo Prestia" userId="725aace31fa660f5" providerId="LiveId" clId="{B2592B58-28FA-4B66-8B53-DD296CE9FDC8}" dt="2023-11-17T22:40:48.156" v="56" actId="207"/>
          <ac:spMkLst>
            <pc:docMk/>
            <pc:sldMk cId="1736060349" sldId="266"/>
            <ac:spMk id="7" creationId="{505EFBE4-B891-1ABA-D98C-6384DDACCFFF}"/>
          </ac:spMkLst>
        </pc:spChg>
      </pc:sldChg>
      <pc:sldChg chg="modSp mod">
        <pc:chgData name="Jo Prestia" userId="725aace31fa660f5" providerId="LiveId" clId="{B2592B58-28FA-4B66-8B53-DD296CE9FDC8}" dt="2023-11-17T22:41:11.493" v="61" actId="207"/>
        <pc:sldMkLst>
          <pc:docMk/>
          <pc:sldMk cId="985058003" sldId="267"/>
        </pc:sldMkLst>
        <pc:spChg chg="mod">
          <ac:chgData name="Jo Prestia" userId="725aace31fa660f5" providerId="LiveId" clId="{B2592B58-28FA-4B66-8B53-DD296CE9FDC8}" dt="2023-11-17T22:41:11.493" v="61" actId="207"/>
          <ac:spMkLst>
            <pc:docMk/>
            <pc:sldMk cId="985058003" sldId="267"/>
            <ac:spMk id="3" creationId="{3024444D-F008-90FE-E217-D3D5F8113C5C}"/>
          </ac:spMkLst>
        </pc:spChg>
      </pc:sldChg>
      <pc:sldChg chg="modSp mod">
        <pc:chgData name="Jo Prestia" userId="725aace31fa660f5" providerId="LiveId" clId="{B2592B58-28FA-4B66-8B53-DD296CE9FDC8}" dt="2023-11-17T22:41:30.587" v="63" actId="255"/>
        <pc:sldMkLst>
          <pc:docMk/>
          <pc:sldMk cId="1448747142" sldId="268"/>
        </pc:sldMkLst>
        <pc:spChg chg="mod">
          <ac:chgData name="Jo Prestia" userId="725aace31fa660f5" providerId="LiveId" clId="{B2592B58-28FA-4B66-8B53-DD296CE9FDC8}" dt="2023-11-17T22:41:30.587" v="63" actId="255"/>
          <ac:spMkLst>
            <pc:docMk/>
            <pc:sldMk cId="1448747142" sldId="268"/>
            <ac:spMk id="3" creationId="{3024444D-F008-90FE-E217-D3D5F8113C5C}"/>
          </ac:spMkLst>
        </pc:spChg>
      </pc:sldChg>
      <pc:sldChg chg="modSp mod">
        <pc:chgData name="Jo Prestia" userId="725aace31fa660f5" providerId="LiveId" clId="{B2592B58-28FA-4B66-8B53-DD296CE9FDC8}" dt="2023-11-17T22:41:47.911" v="67" actId="14100"/>
        <pc:sldMkLst>
          <pc:docMk/>
          <pc:sldMk cId="1795152293" sldId="269"/>
        </pc:sldMkLst>
        <pc:spChg chg="mod">
          <ac:chgData name="Jo Prestia" userId="725aace31fa660f5" providerId="LiveId" clId="{B2592B58-28FA-4B66-8B53-DD296CE9FDC8}" dt="2023-11-17T22:41:47.911" v="67" actId="14100"/>
          <ac:spMkLst>
            <pc:docMk/>
            <pc:sldMk cId="1795152293" sldId="269"/>
            <ac:spMk id="5" creationId="{4E105033-CF4E-4929-CC57-316701C837CB}"/>
          </ac:spMkLst>
        </pc:spChg>
      </pc:sldChg>
      <pc:sldChg chg="modSp mod">
        <pc:chgData name="Jo Prestia" userId="725aace31fa660f5" providerId="LiveId" clId="{B2592B58-28FA-4B66-8B53-DD296CE9FDC8}" dt="2023-11-17T22:42:14.346" v="73" actId="14100"/>
        <pc:sldMkLst>
          <pc:docMk/>
          <pc:sldMk cId="2790794418" sldId="270"/>
        </pc:sldMkLst>
        <pc:spChg chg="mod">
          <ac:chgData name="Jo Prestia" userId="725aace31fa660f5" providerId="LiveId" clId="{B2592B58-28FA-4B66-8B53-DD296CE9FDC8}" dt="2023-11-17T22:42:14.346" v="73" actId="14100"/>
          <ac:spMkLst>
            <pc:docMk/>
            <pc:sldMk cId="2790794418" sldId="270"/>
            <ac:spMk id="2" creationId="{C2398E32-68E4-C6BF-4E24-8F9EB50D963F}"/>
          </ac:spMkLst>
        </pc:spChg>
        <pc:spChg chg="mod">
          <ac:chgData name="Jo Prestia" userId="725aace31fa660f5" providerId="LiveId" clId="{B2592B58-28FA-4B66-8B53-DD296CE9FDC8}" dt="2023-11-17T22:42:09.058" v="72" actId="1076"/>
          <ac:spMkLst>
            <pc:docMk/>
            <pc:sldMk cId="2790794418" sldId="270"/>
            <ac:spMk id="4" creationId="{1D1310E2-171A-5154-00F6-9ABC9C178E04}"/>
          </ac:spMkLst>
        </pc:spChg>
      </pc:sldChg>
      <pc:sldChg chg="modSp mod">
        <pc:chgData name="Jo Prestia" userId="725aace31fa660f5" providerId="LiveId" clId="{B2592B58-28FA-4B66-8B53-DD296CE9FDC8}" dt="2023-11-17T22:42:32.498" v="78" actId="1076"/>
        <pc:sldMkLst>
          <pc:docMk/>
          <pc:sldMk cId="3892629276" sldId="271"/>
        </pc:sldMkLst>
        <pc:spChg chg="mod">
          <ac:chgData name="Jo Prestia" userId="725aace31fa660f5" providerId="LiveId" clId="{B2592B58-28FA-4B66-8B53-DD296CE9FDC8}" dt="2023-11-17T22:42:32.498" v="78" actId="1076"/>
          <ac:spMkLst>
            <pc:docMk/>
            <pc:sldMk cId="3892629276" sldId="271"/>
            <ac:spMk id="4" creationId="{1D1310E2-171A-5154-00F6-9ABC9C178E04}"/>
          </ac:spMkLst>
        </pc:spChg>
      </pc:sldChg>
      <pc:sldChg chg="modSp mod">
        <pc:chgData name="Jo Prestia" userId="725aace31fa660f5" providerId="LiveId" clId="{B2592B58-28FA-4B66-8B53-DD296CE9FDC8}" dt="2023-11-17T22:43:32.465" v="80" actId="207"/>
        <pc:sldMkLst>
          <pc:docMk/>
          <pc:sldMk cId="1651285190" sldId="272"/>
        </pc:sldMkLst>
        <pc:spChg chg="mod">
          <ac:chgData name="Jo Prestia" userId="725aace31fa660f5" providerId="LiveId" clId="{B2592B58-28FA-4B66-8B53-DD296CE9FDC8}" dt="2023-11-17T22:43:32.465" v="80" actId="207"/>
          <ac:spMkLst>
            <pc:docMk/>
            <pc:sldMk cId="1651285190" sldId="272"/>
            <ac:spMk id="3" creationId="{8E9B07C8-CA9F-4A70-95A0-238EAE502ADC}"/>
          </ac:spMkLst>
        </pc:spChg>
      </pc:sldChg>
      <pc:sldChg chg="delSp modSp new mod">
        <pc:chgData name="Jo Prestia" userId="725aace31fa660f5" providerId="LiveId" clId="{B2592B58-28FA-4B66-8B53-DD296CE9FDC8}" dt="2023-11-17T22:38:26.775" v="45" actId="207"/>
        <pc:sldMkLst>
          <pc:docMk/>
          <pc:sldMk cId="184118573" sldId="278"/>
        </pc:sldMkLst>
        <pc:spChg chg="del">
          <ac:chgData name="Jo Prestia" userId="725aace31fa660f5" providerId="LiveId" clId="{B2592B58-28FA-4B66-8B53-DD296CE9FDC8}" dt="2023-11-17T22:36:55.213" v="32" actId="478"/>
          <ac:spMkLst>
            <pc:docMk/>
            <pc:sldMk cId="184118573" sldId="278"/>
            <ac:spMk id="2" creationId="{6BC9A6F1-2F0F-3913-766F-98A14DEA9303}"/>
          </ac:spMkLst>
        </pc:spChg>
        <pc:spChg chg="mod">
          <ac:chgData name="Jo Prestia" userId="725aace31fa660f5" providerId="LiveId" clId="{B2592B58-28FA-4B66-8B53-DD296CE9FDC8}" dt="2023-11-17T22:38:26.775" v="45" actId="207"/>
          <ac:spMkLst>
            <pc:docMk/>
            <pc:sldMk cId="184118573" sldId="278"/>
            <ac:spMk id="3" creationId="{FF8002BF-DBA2-6445-58B2-665C7E5908D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11/17/2023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6874109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11/17/2023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a:t>
            </a:fld>
            <a:endParaRPr lang="en-US"/>
          </a:p>
        </p:txBody>
      </p:sp>
    </p:spTree>
    <p:extLst>
      <p:ext uri="{BB962C8B-B14F-4D97-AF65-F5344CB8AC3E}">
        <p14:creationId xmlns:p14="http://schemas.microsoft.com/office/powerpoint/2010/main" val="2256204592"/>
      </p:ext>
    </p:extLst>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e rafale de bleu et de rose">
            <a:extLst>
              <a:ext uri="{FF2B5EF4-FFF2-40B4-BE49-F238E27FC236}">
                <a16:creationId xmlns:a16="http://schemas.microsoft.com/office/drawing/2014/main" id="{F5C871B0-1995-53A0-374F-CADF1230BB10}"/>
              </a:ext>
            </a:extLst>
          </p:cNvPr>
          <p:cNvPicPr>
            <a:picLocks noChangeAspect="1"/>
          </p:cNvPicPr>
          <p:nvPr/>
        </p:nvPicPr>
        <p:blipFill rotWithShape="1">
          <a:blip r:embed="rId2"/>
          <a:srcRect t="17964" r="-2" b="17963"/>
          <a:stretch/>
        </p:blipFill>
        <p:spPr>
          <a:xfrm>
            <a:off x="153294" y="9"/>
            <a:ext cx="7434955" cy="2836323"/>
          </a:xfrm>
          <a:custGeom>
            <a:avLst/>
            <a:gdLst/>
            <a:ahLst/>
            <a:cxnLst/>
            <a:rect l="l" t="t" r="r" b="b"/>
            <a:pathLst>
              <a:path w="4200872" h="1514020">
                <a:moveTo>
                  <a:pt x="0" y="0"/>
                </a:moveTo>
                <a:lnTo>
                  <a:pt x="4200872" y="0"/>
                </a:lnTo>
                <a:lnTo>
                  <a:pt x="4142607" y="38563"/>
                </a:lnTo>
                <a:cubicBezTo>
                  <a:pt x="3737231" y="337805"/>
                  <a:pt x="3393114" y="765216"/>
                  <a:pt x="3008795" y="1083181"/>
                </a:cubicBezTo>
                <a:cubicBezTo>
                  <a:pt x="2488592" y="1512793"/>
                  <a:pt x="1827783" y="1891699"/>
                  <a:pt x="709479" y="810018"/>
                </a:cubicBezTo>
                <a:cubicBezTo>
                  <a:pt x="545095" y="651095"/>
                  <a:pt x="379790" y="468539"/>
                  <a:pt x="214372" y="268967"/>
                </a:cubicBezTo>
                <a:close/>
              </a:path>
            </a:pathLst>
          </a:custGeom>
        </p:spPr>
      </p:pic>
      <p:sp>
        <p:nvSpPr>
          <p:cNvPr id="18" name="Freeform: Shape 17">
            <a:extLst>
              <a:ext uri="{FF2B5EF4-FFF2-40B4-BE49-F238E27FC236}">
                <a16:creationId xmlns:a16="http://schemas.microsoft.com/office/drawing/2014/main" id="{D3885667-BED5-4E7F-9608-B07C4FF20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440" y="-9980"/>
            <a:ext cx="4226559" cy="1650095"/>
          </a:xfrm>
          <a:custGeom>
            <a:avLst/>
            <a:gdLst>
              <a:gd name="connsiteX0" fmla="*/ 0 w 4200872"/>
              <a:gd name="connsiteY0" fmla="*/ 0 h 1514020"/>
              <a:gd name="connsiteX1" fmla="*/ 4200872 w 4200872"/>
              <a:gd name="connsiteY1" fmla="*/ 0 h 1514020"/>
              <a:gd name="connsiteX2" fmla="*/ 4142607 w 4200872"/>
              <a:gd name="connsiteY2" fmla="*/ 38563 h 1514020"/>
              <a:gd name="connsiteX3" fmla="*/ 3008795 w 4200872"/>
              <a:gd name="connsiteY3" fmla="*/ 1083181 h 1514020"/>
              <a:gd name="connsiteX4" fmla="*/ 709479 w 4200872"/>
              <a:gd name="connsiteY4" fmla="*/ 810018 h 1514020"/>
              <a:gd name="connsiteX5" fmla="*/ 214372 w 4200872"/>
              <a:gd name="connsiteY5" fmla="*/ 268967 h 1514020"/>
              <a:gd name="connsiteX0" fmla="*/ 4111158 w 4111158"/>
              <a:gd name="connsiteY0" fmla="*/ 0 h 1514020"/>
              <a:gd name="connsiteX1" fmla="*/ 4052893 w 4111158"/>
              <a:gd name="connsiteY1" fmla="*/ 38563 h 1514020"/>
              <a:gd name="connsiteX2" fmla="*/ 2919081 w 4111158"/>
              <a:gd name="connsiteY2" fmla="*/ 1083181 h 1514020"/>
              <a:gd name="connsiteX3" fmla="*/ 619765 w 4111158"/>
              <a:gd name="connsiteY3" fmla="*/ 810018 h 1514020"/>
              <a:gd name="connsiteX4" fmla="*/ 124658 w 4111158"/>
              <a:gd name="connsiteY4" fmla="*/ 268967 h 1514020"/>
              <a:gd name="connsiteX5" fmla="*/ 0 w 4111158"/>
              <a:gd name="connsiteY5" fmla="*/ 83899 h 1514020"/>
              <a:gd name="connsiteX0" fmla="*/ 4146758 w 4146758"/>
              <a:gd name="connsiteY0" fmla="*/ 0 h 1514020"/>
              <a:gd name="connsiteX1" fmla="*/ 4088493 w 4146758"/>
              <a:gd name="connsiteY1" fmla="*/ 38563 h 1514020"/>
              <a:gd name="connsiteX2" fmla="*/ 2954681 w 4146758"/>
              <a:gd name="connsiteY2" fmla="*/ 1083181 h 1514020"/>
              <a:gd name="connsiteX3" fmla="*/ 655365 w 4146758"/>
              <a:gd name="connsiteY3" fmla="*/ 810018 h 1514020"/>
              <a:gd name="connsiteX4" fmla="*/ 160258 w 4146758"/>
              <a:gd name="connsiteY4" fmla="*/ 268967 h 1514020"/>
              <a:gd name="connsiteX5" fmla="*/ 0 w 4146758"/>
              <a:gd name="connsiteY5" fmla="*/ 10654 h 151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758" h="1514020">
                <a:moveTo>
                  <a:pt x="4146758" y="0"/>
                </a:moveTo>
                <a:lnTo>
                  <a:pt x="4088493" y="38563"/>
                </a:lnTo>
                <a:cubicBezTo>
                  <a:pt x="3683117" y="337805"/>
                  <a:pt x="3339000" y="765216"/>
                  <a:pt x="2954681" y="1083181"/>
                </a:cubicBezTo>
                <a:cubicBezTo>
                  <a:pt x="2434478" y="1512793"/>
                  <a:pt x="1773669" y="1891699"/>
                  <a:pt x="655365" y="810018"/>
                </a:cubicBezTo>
                <a:cubicBezTo>
                  <a:pt x="490981" y="651095"/>
                  <a:pt x="325676" y="468539"/>
                  <a:pt x="160258" y="268967"/>
                </a:cubicBezTo>
                <a:cubicBezTo>
                  <a:pt x="88801" y="179311"/>
                  <a:pt x="0" y="10654"/>
                  <a:pt x="0" y="10654"/>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6" name="Image 6">
            <a:extLst>
              <a:ext uri="{FF2B5EF4-FFF2-40B4-BE49-F238E27FC236}">
                <a16:creationId xmlns:a16="http://schemas.microsoft.com/office/drawing/2014/main" id="{E3022C2B-45AC-FC71-BBF3-BDB0DFA59AA5}"/>
              </a:ext>
            </a:extLst>
          </p:cNvPr>
          <p:cNvPicPr>
            <a:picLocks noChangeAspect="1"/>
          </p:cNvPicPr>
          <p:nvPr/>
        </p:nvPicPr>
        <p:blipFill rotWithShape="1">
          <a:blip r:embed="rId3">
            <a:extLst>
              <a:ext uri="{28A0092B-C50C-407E-A947-70E740481C1C}">
                <a14:useLocalDpi xmlns:a14="http://schemas.microsoft.com/office/drawing/2010/main" val="0"/>
              </a:ext>
            </a:extLst>
          </a:blip>
          <a:srcRect l="6902" r="10625" b="-1"/>
          <a:stretch/>
        </p:blipFill>
        <p:spPr>
          <a:xfrm>
            <a:off x="7313448" y="-9980"/>
            <a:ext cx="4878553" cy="6141651"/>
          </a:xfrm>
          <a:custGeom>
            <a:avLst/>
            <a:gdLst/>
            <a:ahLst/>
            <a:cxnLst/>
            <a:rect l="l" t="t" r="r" b="b"/>
            <a:pathLst>
              <a:path w="4583947" h="6141651">
                <a:moveTo>
                  <a:pt x="1310966" y="0"/>
                </a:moveTo>
                <a:lnTo>
                  <a:pt x="4583947" y="0"/>
                </a:lnTo>
                <a:lnTo>
                  <a:pt x="4583947" y="4238291"/>
                </a:lnTo>
                <a:lnTo>
                  <a:pt x="4541880" y="4268837"/>
                </a:lnTo>
                <a:cubicBezTo>
                  <a:pt x="4395640" y="4371082"/>
                  <a:pt x="4254236" y="4463820"/>
                  <a:pt x="4128523" y="4550523"/>
                </a:cubicBezTo>
                <a:cubicBezTo>
                  <a:pt x="3416510" y="5042390"/>
                  <a:pt x="2702940" y="5533242"/>
                  <a:pt x="1946719" y="5943410"/>
                </a:cubicBezTo>
                <a:cubicBezTo>
                  <a:pt x="1506382" y="6182505"/>
                  <a:pt x="872113" y="6320608"/>
                  <a:pt x="393090" y="5663210"/>
                </a:cubicBezTo>
                <a:cubicBezTo>
                  <a:pt x="73281" y="5224009"/>
                  <a:pt x="-2478" y="4638736"/>
                  <a:pt x="62" y="4156575"/>
                </a:cubicBezTo>
                <a:cubicBezTo>
                  <a:pt x="8670" y="2528953"/>
                  <a:pt x="544344" y="1025333"/>
                  <a:pt x="1277882" y="42031"/>
                </a:cubicBezTo>
                <a:close/>
              </a:path>
            </a:pathLst>
          </a:custGeom>
        </p:spPr>
      </p:pic>
      <p:sp>
        <p:nvSpPr>
          <p:cNvPr id="20" name="Freeform: Shape 19">
            <a:extLst>
              <a:ext uri="{FF2B5EF4-FFF2-40B4-BE49-F238E27FC236}">
                <a16:creationId xmlns:a16="http://schemas.microsoft.com/office/drawing/2014/main" id="{10F3CF6A-72CA-49B4-9082-BCB2B5FF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9075" y="16663"/>
            <a:ext cx="4352924" cy="6092804"/>
          </a:xfrm>
          <a:custGeom>
            <a:avLst/>
            <a:gdLst>
              <a:gd name="connsiteX0" fmla="*/ 520805 w 4496214"/>
              <a:gd name="connsiteY0" fmla="*/ 0 h 4712444"/>
              <a:gd name="connsiteX1" fmla="*/ 4496214 w 4496214"/>
              <a:gd name="connsiteY1" fmla="*/ 0 h 4712444"/>
              <a:gd name="connsiteX2" fmla="*/ 4496214 w 4496214"/>
              <a:gd name="connsiteY2" fmla="*/ 2870874 h 4712444"/>
              <a:gd name="connsiteX3" fmla="*/ 4327504 w 4496214"/>
              <a:gd name="connsiteY3" fmla="*/ 2986301 h 4712444"/>
              <a:gd name="connsiteX4" fmla="*/ 4128523 w 4496214"/>
              <a:gd name="connsiteY4" fmla="*/ 3121316 h 4712444"/>
              <a:gd name="connsiteX5" fmla="*/ 1946719 w 4496214"/>
              <a:gd name="connsiteY5" fmla="*/ 4514203 h 4712444"/>
              <a:gd name="connsiteX6" fmla="*/ 393090 w 4496214"/>
              <a:gd name="connsiteY6" fmla="*/ 4234003 h 4712444"/>
              <a:gd name="connsiteX7" fmla="*/ 62 w 4496214"/>
              <a:gd name="connsiteY7" fmla="*/ 2727368 h 4712444"/>
              <a:gd name="connsiteX8" fmla="*/ 513680 w 4496214"/>
              <a:gd name="connsiteY8" fmla="*/ 17175 h 4712444"/>
              <a:gd name="connsiteX0" fmla="*/ 4496214 w 4496214"/>
              <a:gd name="connsiteY0" fmla="*/ 0 h 4712444"/>
              <a:gd name="connsiteX1" fmla="*/ 4496214 w 4496214"/>
              <a:gd name="connsiteY1" fmla="*/ 2870874 h 4712444"/>
              <a:gd name="connsiteX2" fmla="*/ 4327504 w 4496214"/>
              <a:gd name="connsiteY2" fmla="*/ 2986301 h 4712444"/>
              <a:gd name="connsiteX3" fmla="*/ 4128523 w 4496214"/>
              <a:gd name="connsiteY3" fmla="*/ 3121316 h 4712444"/>
              <a:gd name="connsiteX4" fmla="*/ 1946719 w 4496214"/>
              <a:gd name="connsiteY4" fmla="*/ 4514203 h 4712444"/>
              <a:gd name="connsiteX5" fmla="*/ 393090 w 4496214"/>
              <a:gd name="connsiteY5" fmla="*/ 4234003 h 4712444"/>
              <a:gd name="connsiteX6" fmla="*/ 62 w 4496214"/>
              <a:gd name="connsiteY6" fmla="*/ 2727368 h 4712444"/>
              <a:gd name="connsiteX7" fmla="*/ 513680 w 4496214"/>
              <a:gd name="connsiteY7" fmla="*/ 17175 h 4712444"/>
              <a:gd name="connsiteX8" fmla="*/ 610729 w 4496214"/>
              <a:gd name="connsiteY8" fmla="*/ 94249 h 4712444"/>
              <a:gd name="connsiteX0" fmla="*/ 4496214 w 4496214"/>
              <a:gd name="connsiteY0" fmla="*/ 2853983 h 4695553"/>
              <a:gd name="connsiteX1" fmla="*/ 4327504 w 4496214"/>
              <a:gd name="connsiteY1" fmla="*/ 2969410 h 4695553"/>
              <a:gd name="connsiteX2" fmla="*/ 4128523 w 4496214"/>
              <a:gd name="connsiteY2" fmla="*/ 3104425 h 4695553"/>
              <a:gd name="connsiteX3" fmla="*/ 1946719 w 4496214"/>
              <a:gd name="connsiteY3" fmla="*/ 4497312 h 4695553"/>
              <a:gd name="connsiteX4" fmla="*/ 393090 w 4496214"/>
              <a:gd name="connsiteY4" fmla="*/ 4217112 h 4695553"/>
              <a:gd name="connsiteX5" fmla="*/ 62 w 4496214"/>
              <a:gd name="connsiteY5" fmla="*/ 2710477 h 4695553"/>
              <a:gd name="connsiteX6" fmla="*/ 513680 w 4496214"/>
              <a:gd name="connsiteY6" fmla="*/ 284 h 4695553"/>
              <a:gd name="connsiteX7" fmla="*/ 610729 w 4496214"/>
              <a:gd name="connsiteY7" fmla="*/ 77358 h 4695553"/>
              <a:gd name="connsiteX0" fmla="*/ 4496214 w 4496214"/>
              <a:gd name="connsiteY0" fmla="*/ 2853699 h 4695269"/>
              <a:gd name="connsiteX1" fmla="*/ 4327504 w 4496214"/>
              <a:gd name="connsiteY1" fmla="*/ 2969126 h 4695269"/>
              <a:gd name="connsiteX2" fmla="*/ 4128523 w 4496214"/>
              <a:gd name="connsiteY2" fmla="*/ 3104141 h 4695269"/>
              <a:gd name="connsiteX3" fmla="*/ 1946719 w 4496214"/>
              <a:gd name="connsiteY3" fmla="*/ 4497028 h 4695269"/>
              <a:gd name="connsiteX4" fmla="*/ 393090 w 4496214"/>
              <a:gd name="connsiteY4" fmla="*/ 4216828 h 4695269"/>
              <a:gd name="connsiteX5" fmla="*/ 62 w 4496214"/>
              <a:gd name="connsiteY5" fmla="*/ 2710193 h 4695269"/>
              <a:gd name="connsiteX6" fmla="*/ 513680 w 4496214"/>
              <a:gd name="connsiteY6" fmla="*/ 0 h 4695269"/>
              <a:gd name="connsiteX0" fmla="*/ 4496214 w 4496214"/>
              <a:gd name="connsiteY0" fmla="*/ 2853699 h 4650427"/>
              <a:gd name="connsiteX1" fmla="*/ 4327504 w 4496214"/>
              <a:gd name="connsiteY1" fmla="*/ 2969126 h 4650427"/>
              <a:gd name="connsiteX2" fmla="*/ 4128523 w 4496214"/>
              <a:gd name="connsiteY2" fmla="*/ 3104141 h 4650427"/>
              <a:gd name="connsiteX3" fmla="*/ 3578025 w 4496214"/>
              <a:gd name="connsiteY3" fmla="*/ 3466740 h 4650427"/>
              <a:gd name="connsiteX4" fmla="*/ 1946719 w 4496214"/>
              <a:gd name="connsiteY4" fmla="*/ 4497028 h 4650427"/>
              <a:gd name="connsiteX5" fmla="*/ 393090 w 4496214"/>
              <a:gd name="connsiteY5" fmla="*/ 4216828 h 4650427"/>
              <a:gd name="connsiteX6" fmla="*/ 62 w 4496214"/>
              <a:gd name="connsiteY6" fmla="*/ 2710193 h 4650427"/>
              <a:gd name="connsiteX7" fmla="*/ 513680 w 4496214"/>
              <a:gd name="connsiteY7" fmla="*/ 0 h 4650427"/>
              <a:gd name="connsiteX0" fmla="*/ 4496214 w 4496214"/>
              <a:gd name="connsiteY0" fmla="*/ 2853699 h 4650427"/>
              <a:gd name="connsiteX1" fmla="*/ 4327504 w 4496214"/>
              <a:gd name="connsiteY1" fmla="*/ 2969126 h 4650427"/>
              <a:gd name="connsiteX2" fmla="*/ 4128523 w 4496214"/>
              <a:gd name="connsiteY2" fmla="*/ 3104141 h 4650427"/>
              <a:gd name="connsiteX3" fmla="*/ 3578025 w 4496214"/>
              <a:gd name="connsiteY3" fmla="*/ 3466740 h 4650427"/>
              <a:gd name="connsiteX4" fmla="*/ 1946719 w 4496214"/>
              <a:gd name="connsiteY4" fmla="*/ 4497028 h 4650427"/>
              <a:gd name="connsiteX5" fmla="*/ 393090 w 4496214"/>
              <a:gd name="connsiteY5" fmla="*/ 4216828 h 4650427"/>
              <a:gd name="connsiteX6" fmla="*/ 62 w 4496214"/>
              <a:gd name="connsiteY6" fmla="*/ 2710193 h 4650427"/>
              <a:gd name="connsiteX7" fmla="*/ 513680 w 4496214"/>
              <a:gd name="connsiteY7" fmla="*/ 0 h 4650427"/>
              <a:gd name="connsiteX0" fmla="*/ 4496214 w 4496214"/>
              <a:gd name="connsiteY0" fmla="*/ 2853699 h 4650427"/>
              <a:gd name="connsiteX1" fmla="*/ 4327504 w 4496214"/>
              <a:gd name="connsiteY1" fmla="*/ 2969126 h 4650427"/>
              <a:gd name="connsiteX2" fmla="*/ 3578025 w 4496214"/>
              <a:gd name="connsiteY2" fmla="*/ 3466740 h 4650427"/>
              <a:gd name="connsiteX3" fmla="*/ 1946719 w 4496214"/>
              <a:gd name="connsiteY3" fmla="*/ 4497028 h 4650427"/>
              <a:gd name="connsiteX4" fmla="*/ 393090 w 4496214"/>
              <a:gd name="connsiteY4" fmla="*/ 4216828 h 4650427"/>
              <a:gd name="connsiteX5" fmla="*/ 62 w 4496214"/>
              <a:gd name="connsiteY5" fmla="*/ 2710193 h 4650427"/>
              <a:gd name="connsiteX6" fmla="*/ 513680 w 4496214"/>
              <a:gd name="connsiteY6" fmla="*/ 0 h 4650427"/>
              <a:gd name="connsiteX0" fmla="*/ 4496214 w 4496214"/>
              <a:gd name="connsiteY0" fmla="*/ 2853699 h 4650427"/>
              <a:gd name="connsiteX1" fmla="*/ 3578025 w 4496214"/>
              <a:gd name="connsiteY1" fmla="*/ 3466740 h 4650427"/>
              <a:gd name="connsiteX2" fmla="*/ 1946719 w 4496214"/>
              <a:gd name="connsiteY2" fmla="*/ 4497028 h 4650427"/>
              <a:gd name="connsiteX3" fmla="*/ 393090 w 4496214"/>
              <a:gd name="connsiteY3" fmla="*/ 4216828 h 4650427"/>
              <a:gd name="connsiteX4" fmla="*/ 62 w 4496214"/>
              <a:gd name="connsiteY4" fmla="*/ 2710193 h 4650427"/>
              <a:gd name="connsiteX5" fmla="*/ 513680 w 4496214"/>
              <a:gd name="connsiteY5" fmla="*/ 0 h 4650427"/>
              <a:gd name="connsiteX0" fmla="*/ 3578025 w 3578025"/>
              <a:gd name="connsiteY0" fmla="*/ 3466740 h 4650427"/>
              <a:gd name="connsiteX1" fmla="*/ 1946719 w 3578025"/>
              <a:gd name="connsiteY1" fmla="*/ 4497028 h 4650427"/>
              <a:gd name="connsiteX2" fmla="*/ 393090 w 3578025"/>
              <a:gd name="connsiteY2" fmla="*/ 4216828 h 4650427"/>
              <a:gd name="connsiteX3" fmla="*/ 62 w 3578025"/>
              <a:gd name="connsiteY3" fmla="*/ 2710193 h 4650427"/>
              <a:gd name="connsiteX4" fmla="*/ 513680 w 3578025"/>
              <a:gd name="connsiteY4" fmla="*/ 0 h 4650427"/>
              <a:gd name="connsiteX0" fmla="*/ 3578025 w 3578025"/>
              <a:gd name="connsiteY0" fmla="*/ 3466740 h 4705670"/>
              <a:gd name="connsiteX1" fmla="*/ 1946719 w 3578025"/>
              <a:gd name="connsiteY1" fmla="*/ 4497028 h 4705670"/>
              <a:gd name="connsiteX2" fmla="*/ 393090 w 3578025"/>
              <a:gd name="connsiteY2" fmla="*/ 4216828 h 4705670"/>
              <a:gd name="connsiteX3" fmla="*/ 62 w 3578025"/>
              <a:gd name="connsiteY3" fmla="*/ 2710193 h 4705670"/>
              <a:gd name="connsiteX4" fmla="*/ 513680 w 3578025"/>
              <a:gd name="connsiteY4" fmla="*/ 0 h 4705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025" h="4705670">
                <a:moveTo>
                  <a:pt x="3578025" y="3466740"/>
                </a:moveTo>
                <a:cubicBezTo>
                  <a:pt x="3034256" y="3810169"/>
                  <a:pt x="2520630" y="4206761"/>
                  <a:pt x="1946719" y="4497028"/>
                </a:cubicBezTo>
                <a:cubicBezTo>
                  <a:pt x="1423184" y="4761816"/>
                  <a:pt x="872113" y="4874226"/>
                  <a:pt x="393090" y="4216828"/>
                </a:cubicBezTo>
                <a:cubicBezTo>
                  <a:pt x="73281" y="3777627"/>
                  <a:pt x="-2478" y="3192354"/>
                  <a:pt x="62" y="2710193"/>
                </a:cubicBezTo>
                <a:cubicBezTo>
                  <a:pt x="5227" y="1733619"/>
                  <a:pt x="200135" y="801687"/>
                  <a:pt x="51368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re 1">
            <a:extLst>
              <a:ext uri="{FF2B5EF4-FFF2-40B4-BE49-F238E27FC236}">
                <a16:creationId xmlns:a16="http://schemas.microsoft.com/office/drawing/2014/main" id="{98E783C2-342F-1FCF-B29E-1021D56B44C9}"/>
              </a:ext>
            </a:extLst>
          </p:cNvPr>
          <p:cNvSpPr>
            <a:spLocks noGrp="1"/>
          </p:cNvSpPr>
          <p:nvPr>
            <p:ph type="ctrTitle"/>
          </p:nvPr>
        </p:nvSpPr>
        <p:spPr>
          <a:xfrm>
            <a:off x="1515351" y="1656778"/>
            <a:ext cx="9905999" cy="2285999"/>
          </a:xfrm>
        </p:spPr>
        <p:txBody>
          <a:bodyPr>
            <a:normAutofit/>
          </a:bodyPr>
          <a:lstStyle/>
          <a:p>
            <a:pPr algn="l"/>
            <a:r>
              <a:rPr lang="fr-FR" sz="4400" b="1" u="sng" dirty="0">
                <a:latin typeface="Rockwell Nova" panose="020F0502020204030204" pitchFamily="34" charset="0"/>
              </a:rPr>
              <a:t>L’ARBITRAGE</a:t>
            </a:r>
            <a:endParaRPr lang="fr-FR" sz="4400" dirty="0"/>
          </a:p>
        </p:txBody>
      </p:sp>
      <p:sp>
        <p:nvSpPr>
          <p:cNvPr id="3" name="Sous-titre 2">
            <a:extLst>
              <a:ext uri="{FF2B5EF4-FFF2-40B4-BE49-F238E27FC236}">
                <a16:creationId xmlns:a16="http://schemas.microsoft.com/office/drawing/2014/main" id="{229875E7-C1AA-7C80-3627-891248BB92E0}"/>
              </a:ext>
            </a:extLst>
          </p:cNvPr>
          <p:cNvSpPr>
            <a:spLocks noGrp="1"/>
          </p:cNvSpPr>
          <p:nvPr>
            <p:ph type="subTitle" idx="1"/>
          </p:nvPr>
        </p:nvSpPr>
        <p:spPr>
          <a:xfrm>
            <a:off x="7166852" y="6279856"/>
            <a:ext cx="9905999" cy="1524000"/>
          </a:xfrm>
        </p:spPr>
        <p:txBody>
          <a:bodyPr>
            <a:normAutofit/>
          </a:bodyPr>
          <a:lstStyle/>
          <a:p>
            <a:pPr algn="l"/>
            <a:r>
              <a:rPr lang="fr-FR" dirty="0"/>
              <a:t>Carolina PRESTIA</a:t>
            </a:r>
          </a:p>
        </p:txBody>
      </p:sp>
      <p:pic>
        <p:nvPicPr>
          <p:cNvPr id="8" name="Picture 3" descr="Une rafale de bleu et de rose">
            <a:extLst>
              <a:ext uri="{FF2B5EF4-FFF2-40B4-BE49-F238E27FC236}">
                <a16:creationId xmlns:a16="http://schemas.microsoft.com/office/drawing/2014/main" id="{93ACDE55-961F-A5ED-DD83-7219F7493303}"/>
              </a:ext>
            </a:extLst>
          </p:cNvPr>
          <p:cNvPicPr>
            <a:picLocks noChangeAspect="1"/>
          </p:cNvPicPr>
          <p:nvPr/>
        </p:nvPicPr>
        <p:blipFill rotWithShape="1">
          <a:blip r:embed="rId2"/>
          <a:srcRect t="17964" r="-2" b="17963"/>
          <a:stretch/>
        </p:blipFill>
        <p:spPr>
          <a:xfrm rot="10800000">
            <a:off x="-246920" y="4163187"/>
            <a:ext cx="7434955" cy="2836323"/>
          </a:xfrm>
          <a:custGeom>
            <a:avLst/>
            <a:gdLst/>
            <a:ahLst/>
            <a:cxnLst/>
            <a:rect l="l" t="t" r="r" b="b"/>
            <a:pathLst>
              <a:path w="4200872" h="1514020">
                <a:moveTo>
                  <a:pt x="0" y="0"/>
                </a:moveTo>
                <a:lnTo>
                  <a:pt x="4200872" y="0"/>
                </a:lnTo>
                <a:lnTo>
                  <a:pt x="4142607" y="38563"/>
                </a:lnTo>
                <a:cubicBezTo>
                  <a:pt x="3737231" y="337805"/>
                  <a:pt x="3393114" y="765216"/>
                  <a:pt x="3008795" y="1083181"/>
                </a:cubicBezTo>
                <a:cubicBezTo>
                  <a:pt x="2488592" y="1512793"/>
                  <a:pt x="1827783" y="1891699"/>
                  <a:pt x="709479" y="810018"/>
                </a:cubicBezTo>
                <a:cubicBezTo>
                  <a:pt x="545095" y="651095"/>
                  <a:pt x="379790" y="468539"/>
                  <a:pt x="214372" y="268967"/>
                </a:cubicBezTo>
                <a:close/>
              </a:path>
            </a:pathLst>
          </a:custGeom>
        </p:spPr>
      </p:pic>
    </p:spTree>
    <p:extLst>
      <p:ext uri="{BB962C8B-B14F-4D97-AF65-F5344CB8AC3E}">
        <p14:creationId xmlns:p14="http://schemas.microsoft.com/office/powerpoint/2010/main" val="22746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158751"/>
            <a:ext cx="10668000" cy="2286000"/>
          </a:xfrm>
        </p:spPr>
        <p:txBody>
          <a:bodyPr anchor="ctr"/>
          <a:lstStyle/>
          <a:p>
            <a:r>
              <a:rPr lang="fr-FR" b="1" i="1" u="sng" dirty="0"/>
              <a:t>Rappel sécurité </a:t>
            </a:r>
          </a:p>
        </p:txBody>
      </p:sp>
      <p:sp>
        <p:nvSpPr>
          <p:cNvPr id="5" name="ZoneTexte 4">
            <a:extLst>
              <a:ext uri="{FF2B5EF4-FFF2-40B4-BE49-F238E27FC236}">
                <a16:creationId xmlns:a16="http://schemas.microsoft.com/office/drawing/2014/main" id="{4E105033-CF4E-4929-CC57-316701C837CB}"/>
              </a:ext>
            </a:extLst>
          </p:cNvPr>
          <p:cNvSpPr txBox="1"/>
          <p:nvPr/>
        </p:nvSpPr>
        <p:spPr>
          <a:xfrm>
            <a:off x="337457" y="1693332"/>
            <a:ext cx="11092543" cy="5016758"/>
          </a:xfrm>
          <a:prstGeom prst="rect">
            <a:avLst/>
          </a:prstGeom>
          <a:noFill/>
        </p:spPr>
        <p:txBody>
          <a:bodyPr wrap="square" rtlCol="0">
            <a:spAutoFit/>
          </a:bodyPr>
          <a:lstStyle/>
          <a:p>
            <a:pPr algn="l"/>
            <a:r>
              <a:rPr lang="fr-FR" sz="2000" u="sng" dirty="0">
                <a:solidFill>
                  <a:schemeClr val="tx2"/>
                </a:solidFill>
              </a:rPr>
              <a:t>Rappel du compte : </a:t>
            </a:r>
          </a:p>
          <a:p>
            <a:pPr algn="l"/>
            <a:r>
              <a:rPr lang="fr-FR" sz="2000" dirty="0">
                <a:solidFill>
                  <a:schemeClr val="tx2"/>
                </a:solidFill>
              </a:rPr>
              <a:t>L’arbitre doit obligatoirement compter un nakmuay durement touché et ne pouvant plus se défendre que ce soit à terre ou debout. Il est du devoir de l’arbitre d’interrompre des séries de coups dangereux. Si un nakmuay tarde à se relever, après une projection, il doit être compté.</a:t>
            </a:r>
          </a:p>
          <a:p>
            <a:pPr algn="l"/>
            <a:r>
              <a:rPr lang="fr-FR" sz="2000" dirty="0">
                <a:solidFill>
                  <a:schemeClr val="tx2"/>
                </a:solidFill>
              </a:rPr>
              <a:t>Le compte constitue un temps de récupération d’un minimum de 8 secondes. Il est absolument proscrit de chercher à sauver du KO le nakmuay qui le serait réellement, lui permettant ainsi de retourner au combat alors qu'il n’est plus en capacité de combattre. </a:t>
            </a:r>
          </a:p>
          <a:p>
            <a:pPr algn="l"/>
            <a:r>
              <a:rPr lang="fr-FR" sz="2000" dirty="0">
                <a:solidFill>
                  <a:schemeClr val="tx2"/>
                </a:solidFill>
              </a:rPr>
              <a:t>Il est très important de bien observer les réactions du nakmuay compté : le comportement, les yeux, etc...</a:t>
            </a:r>
          </a:p>
          <a:p>
            <a:pPr algn="l"/>
            <a:r>
              <a:rPr lang="fr-FR" sz="2000" dirty="0">
                <a:solidFill>
                  <a:schemeClr val="tx2"/>
                </a:solidFill>
              </a:rPr>
              <a:t>Si l’arbitre estime que le nakmuay compté est apte à reprendre le combat avant la fin du compte, il continuera obligatoirement jusqu’à 8.</a:t>
            </a:r>
          </a:p>
          <a:p>
            <a:pPr algn="l"/>
            <a:r>
              <a:rPr lang="fr-FR" sz="2000" dirty="0">
                <a:solidFill>
                  <a:schemeClr val="tx2"/>
                </a:solidFill>
              </a:rPr>
              <a:t>Au compte de 8, le nakmuay doit lever sa garde face à l’arbitre. </a:t>
            </a:r>
          </a:p>
          <a:p>
            <a:pPr algn="l"/>
            <a:r>
              <a:rPr lang="fr-FR" sz="2000" dirty="0">
                <a:solidFill>
                  <a:schemeClr val="tx2"/>
                </a:solidFill>
              </a:rPr>
              <a:t>Pour s’assurer de sa bonne récupération, l’arbitre lui demandera de faire quelques pas vers lui pour vérifier son équilibre.</a:t>
            </a:r>
          </a:p>
          <a:p>
            <a:pPr algn="l"/>
            <a:r>
              <a:rPr lang="fr-FR" sz="2000" dirty="0">
                <a:solidFill>
                  <a:schemeClr val="tx2"/>
                </a:solidFill>
              </a:rPr>
              <a:t>Quelle que soit la situation, en comptant jusqu’à 10, l’arbitre met fin au combat. </a:t>
            </a:r>
          </a:p>
          <a:p>
            <a:pPr algn="l"/>
            <a:r>
              <a:rPr lang="fr-FR" sz="2000" dirty="0">
                <a:solidFill>
                  <a:schemeClr val="tx2"/>
                </a:solidFill>
              </a:rPr>
              <a:t>L’arbitre raccompagnera toujours dans son coin un nakmuay perdant avant la limite. </a:t>
            </a:r>
          </a:p>
        </p:txBody>
      </p:sp>
    </p:spTree>
    <p:extLst>
      <p:ext uri="{BB962C8B-B14F-4D97-AF65-F5344CB8AC3E}">
        <p14:creationId xmlns:p14="http://schemas.microsoft.com/office/powerpoint/2010/main" val="179515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158751"/>
            <a:ext cx="10668000" cy="1301751"/>
          </a:xfrm>
        </p:spPr>
        <p:txBody>
          <a:bodyPr anchor="ctr"/>
          <a:lstStyle/>
          <a:p>
            <a:r>
              <a:rPr lang="fr-FR" b="1" i="1" u="sng" dirty="0"/>
              <a:t>Rappel sécurité </a:t>
            </a:r>
          </a:p>
        </p:txBody>
      </p:sp>
      <p:sp>
        <p:nvSpPr>
          <p:cNvPr id="4" name="ZoneTexte 3">
            <a:extLst>
              <a:ext uri="{FF2B5EF4-FFF2-40B4-BE49-F238E27FC236}">
                <a16:creationId xmlns:a16="http://schemas.microsoft.com/office/drawing/2014/main" id="{1D1310E2-171A-5154-00F6-9ABC9C178E04}"/>
              </a:ext>
            </a:extLst>
          </p:cNvPr>
          <p:cNvSpPr txBox="1"/>
          <p:nvPr/>
        </p:nvSpPr>
        <p:spPr>
          <a:xfrm>
            <a:off x="576944" y="1267277"/>
            <a:ext cx="10853056" cy="5262979"/>
          </a:xfrm>
          <a:prstGeom prst="rect">
            <a:avLst/>
          </a:prstGeom>
          <a:noFill/>
        </p:spPr>
        <p:txBody>
          <a:bodyPr wrap="square">
            <a:spAutoFit/>
          </a:bodyPr>
          <a:lstStyle/>
          <a:p>
            <a:r>
              <a:rPr lang="fr-FR" sz="2400" u="sng" dirty="0">
                <a:solidFill>
                  <a:schemeClr val="tx2"/>
                </a:solidFill>
              </a:rPr>
              <a:t>IMPORTANT</a:t>
            </a:r>
            <a:r>
              <a:rPr lang="fr-FR" sz="2400" dirty="0">
                <a:solidFill>
                  <a:schemeClr val="tx2"/>
                </a:solidFill>
              </a:rPr>
              <a:t>: </a:t>
            </a:r>
          </a:p>
          <a:p>
            <a:r>
              <a:rPr lang="fr-FR" sz="2400" dirty="0">
                <a:solidFill>
                  <a:schemeClr val="tx2"/>
                </a:solidFill>
              </a:rPr>
              <a:t>L’arbitre doit savoir, qu’il est nécessaire de mettre fin au combat dans les cas suivants :</a:t>
            </a:r>
          </a:p>
          <a:p>
            <a:r>
              <a:rPr lang="fr-FR" sz="2400" dirty="0">
                <a:solidFill>
                  <a:schemeClr val="tx2"/>
                </a:solidFill>
              </a:rPr>
              <a:t>Suite à un ou plusieurs coups à la tête, un nakmuay présente les symptômes d'un trouble de la conscience d'origine cérébrale (KO dur).</a:t>
            </a:r>
          </a:p>
          <a:p>
            <a:r>
              <a:rPr lang="fr-FR" sz="2400" dirty="0">
                <a:solidFill>
                  <a:schemeClr val="tx2"/>
                </a:solidFill>
              </a:rPr>
              <a:t>Suite à un ou plusieurs coups au corps, l’arbitre estime nécessaire l’intervention rapide du médecin.</a:t>
            </a:r>
          </a:p>
          <a:p>
            <a:r>
              <a:rPr lang="fr-FR" sz="2400" dirty="0">
                <a:solidFill>
                  <a:schemeClr val="tx2"/>
                </a:solidFill>
              </a:rPr>
              <a:t>Suite à une blessure grave, l’arbitre estime dangereuse la poursuite du combat. Dans le cas du « KO dur », la réaction de l’arbitre doit être rapide sans laisser de place à l’hésitation, il en va de la santé du nakmuay. Il devra faire intervenir le médecin sur le ring, ôter le protège dents et empêcher toute autre personne d’approcher le Nakmuay à terre. Il assistera le médecin pour retirer les éventuels équipements qui gêneraient la réalisation des premiers soins.</a:t>
            </a:r>
          </a:p>
        </p:txBody>
      </p:sp>
    </p:spTree>
    <p:extLst>
      <p:ext uri="{BB962C8B-B14F-4D97-AF65-F5344CB8AC3E}">
        <p14:creationId xmlns:p14="http://schemas.microsoft.com/office/powerpoint/2010/main" val="279079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158751"/>
            <a:ext cx="10668000" cy="2286000"/>
          </a:xfrm>
        </p:spPr>
        <p:txBody>
          <a:bodyPr anchor="ctr"/>
          <a:lstStyle/>
          <a:p>
            <a:r>
              <a:rPr lang="fr-FR" b="1" i="1" u="sng" dirty="0"/>
              <a:t>Rappel sécurité </a:t>
            </a:r>
          </a:p>
        </p:txBody>
      </p:sp>
      <p:sp>
        <p:nvSpPr>
          <p:cNvPr id="4" name="ZoneTexte 3">
            <a:extLst>
              <a:ext uri="{FF2B5EF4-FFF2-40B4-BE49-F238E27FC236}">
                <a16:creationId xmlns:a16="http://schemas.microsoft.com/office/drawing/2014/main" id="{1D1310E2-171A-5154-00F6-9ABC9C178E04}"/>
              </a:ext>
            </a:extLst>
          </p:cNvPr>
          <p:cNvSpPr txBox="1"/>
          <p:nvPr/>
        </p:nvSpPr>
        <p:spPr>
          <a:xfrm>
            <a:off x="424543" y="1582964"/>
            <a:ext cx="11179628" cy="4708981"/>
          </a:xfrm>
          <a:prstGeom prst="rect">
            <a:avLst/>
          </a:prstGeom>
          <a:noFill/>
        </p:spPr>
        <p:txBody>
          <a:bodyPr wrap="square">
            <a:spAutoFit/>
          </a:bodyPr>
          <a:lstStyle/>
          <a:p>
            <a:r>
              <a:rPr lang="fr-FR" sz="2000" u="sng" dirty="0">
                <a:solidFill>
                  <a:schemeClr val="tx2"/>
                </a:solidFill>
              </a:rPr>
              <a:t>Intervention du médecin : </a:t>
            </a:r>
          </a:p>
          <a:p>
            <a:r>
              <a:rPr lang="fr-FR" sz="2000" dirty="0">
                <a:solidFill>
                  <a:schemeClr val="tx2"/>
                </a:solidFill>
              </a:rPr>
              <a:t>Il est important de noter qu’aller à l’encontre d’une décision médicale peut avoir de lourdes conséquences, notamment judiciaires.</a:t>
            </a:r>
          </a:p>
          <a:p>
            <a:r>
              <a:rPr lang="fr-FR" sz="2000" dirty="0">
                <a:solidFill>
                  <a:schemeClr val="tx2"/>
                </a:solidFill>
              </a:rPr>
              <a:t>Pendant la reprise, le médecin peut, à tout moment, soit de sa propre initiative, soit sur demande de l’arbitre, du superviseur ou du coach, intervenir pour examiner un Nakmuay. La manière de faire sera la même pendant le temps de repos.</a:t>
            </a:r>
          </a:p>
          <a:p>
            <a:r>
              <a:rPr lang="fr-FR" sz="2000" dirty="0">
                <a:solidFill>
                  <a:schemeClr val="tx2"/>
                </a:solidFill>
              </a:rPr>
              <a:t>Pendant toute la durée du combat le médecin ne fera qu’examiner le Nakmuay. Son avis sera STOP ou BON. </a:t>
            </a:r>
          </a:p>
          <a:p>
            <a:r>
              <a:rPr lang="fr-FR" sz="2000" dirty="0">
                <a:solidFill>
                  <a:schemeClr val="tx2"/>
                </a:solidFill>
              </a:rPr>
              <a:t>Dans le cas d’un léger saignement de nez, l’arbitre essuiera lui-même le Nakmuay avec la serviette de son coin.</a:t>
            </a:r>
          </a:p>
          <a:p>
            <a:r>
              <a:rPr lang="fr-FR" sz="2000" dirty="0">
                <a:solidFill>
                  <a:schemeClr val="tx2"/>
                </a:solidFill>
              </a:rPr>
              <a:t> Si le saignement est important ou ininterrompu, l’avis du médecin s’imposera</a:t>
            </a:r>
          </a:p>
          <a:p>
            <a:r>
              <a:rPr lang="fr-FR" sz="2000" dirty="0">
                <a:solidFill>
                  <a:schemeClr val="tx2"/>
                </a:solidFill>
              </a:rPr>
              <a:t>.• Si un Nakmuay est arrêté sur avis médical, il ne peut poursuivre le combat, et de fait est éliminé.</a:t>
            </a:r>
          </a:p>
          <a:p>
            <a:r>
              <a:rPr lang="fr-FR" sz="2000" dirty="0">
                <a:solidFill>
                  <a:schemeClr val="tx2"/>
                </a:solidFill>
              </a:rPr>
              <a:t>Le médecin pourra, sur son initiative, allé à tout moment dans les vestiaires ou parmi le public examiné et soigner une personne qui s’en trouverait dans le besoin.</a:t>
            </a:r>
          </a:p>
        </p:txBody>
      </p:sp>
    </p:spTree>
    <p:extLst>
      <p:ext uri="{BB962C8B-B14F-4D97-AF65-F5344CB8AC3E}">
        <p14:creationId xmlns:p14="http://schemas.microsoft.com/office/powerpoint/2010/main" val="389262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613835"/>
            <a:ext cx="10668000" cy="2286000"/>
          </a:xfrm>
        </p:spPr>
        <p:txBody>
          <a:bodyPr anchor="ctr"/>
          <a:lstStyle/>
          <a:p>
            <a:r>
              <a:rPr lang="fr-FR" b="1" i="1" u="sng" dirty="0"/>
              <a:t>Particularité des assauts </a:t>
            </a:r>
          </a:p>
        </p:txBody>
      </p:sp>
      <p:sp>
        <p:nvSpPr>
          <p:cNvPr id="3" name="ZoneTexte 2">
            <a:extLst>
              <a:ext uri="{FF2B5EF4-FFF2-40B4-BE49-F238E27FC236}">
                <a16:creationId xmlns:a16="http://schemas.microsoft.com/office/drawing/2014/main" id="{8E9B07C8-CA9F-4A70-95A0-238EAE502ADC}"/>
              </a:ext>
            </a:extLst>
          </p:cNvPr>
          <p:cNvSpPr txBox="1"/>
          <p:nvPr/>
        </p:nvSpPr>
        <p:spPr>
          <a:xfrm>
            <a:off x="571500" y="948690"/>
            <a:ext cx="11112500" cy="5909310"/>
          </a:xfrm>
          <a:prstGeom prst="rect">
            <a:avLst/>
          </a:prstGeom>
          <a:noFill/>
        </p:spPr>
        <p:txBody>
          <a:bodyPr wrap="square" rtlCol="0">
            <a:spAutoFit/>
          </a:bodyPr>
          <a:lstStyle/>
          <a:p>
            <a:pPr algn="l"/>
            <a:r>
              <a:rPr lang="fr-FR" dirty="0">
                <a:solidFill>
                  <a:schemeClr val="tx2"/>
                </a:solidFill>
              </a:rPr>
              <a:t>Nous somme obligé d’avoir une attention particulière vis-à-vis des assaut éducatif. </a:t>
            </a:r>
          </a:p>
          <a:p>
            <a:pPr algn="l"/>
            <a:r>
              <a:rPr lang="fr-FR" dirty="0">
                <a:solidFill>
                  <a:schemeClr val="tx2"/>
                </a:solidFill>
              </a:rPr>
              <a:t>Tres souvent sujet à débat.</a:t>
            </a:r>
          </a:p>
          <a:p>
            <a:pPr algn="l"/>
            <a:endParaRPr lang="fr-FR" dirty="0">
              <a:solidFill>
                <a:schemeClr val="tx2"/>
              </a:solidFill>
            </a:endParaRPr>
          </a:p>
          <a:p>
            <a:pPr algn="l"/>
            <a:r>
              <a:rPr lang="fr-FR" i="1" u="sng" dirty="0">
                <a:solidFill>
                  <a:schemeClr val="tx2"/>
                </a:solidFill>
              </a:rPr>
              <a:t>Pour commencer qu’est ce qu’un assaut technique ?</a:t>
            </a:r>
            <a:endParaRPr lang="fr-FR" dirty="0">
              <a:solidFill>
                <a:schemeClr val="tx2"/>
              </a:solidFill>
            </a:endParaRPr>
          </a:p>
          <a:p>
            <a:pPr algn="l"/>
            <a:r>
              <a:rPr lang="fr-FR" dirty="0">
                <a:solidFill>
                  <a:schemeClr val="tx2"/>
                </a:solidFill>
              </a:rPr>
              <a:t>L’objectif étant de présenter un large spectre de liaisons et enchaînement techniques, maîtrisé tout en souplesse et fluidité et tout cela en contrôlant les touches sans aucune aucune puissance. </a:t>
            </a:r>
          </a:p>
          <a:p>
            <a:pPr algn="l"/>
            <a:r>
              <a:rPr lang="fr-FR" dirty="0">
                <a:solidFill>
                  <a:schemeClr val="tx2"/>
                </a:solidFill>
              </a:rPr>
              <a:t>La recherche de mise hors combat est évidemment interdite. </a:t>
            </a:r>
          </a:p>
          <a:p>
            <a:pPr algn="l"/>
            <a:endParaRPr lang="fr-FR" dirty="0">
              <a:solidFill>
                <a:schemeClr val="tx2"/>
              </a:solidFill>
            </a:endParaRPr>
          </a:p>
          <a:p>
            <a:pPr algn="l"/>
            <a:r>
              <a:rPr lang="fr-FR" i="1" u="sng" dirty="0">
                <a:solidFill>
                  <a:schemeClr val="tx2"/>
                </a:solidFill>
              </a:rPr>
              <a:t>Attention à certaines situations</a:t>
            </a:r>
            <a:r>
              <a:rPr lang="fr-FR" dirty="0">
                <a:solidFill>
                  <a:schemeClr val="tx2"/>
                </a:solidFill>
              </a:rPr>
              <a:t> :</a:t>
            </a:r>
          </a:p>
          <a:p>
            <a:pPr marL="285750" indent="-285750" algn="l">
              <a:buFontTx/>
              <a:buChar char="-"/>
            </a:pPr>
            <a:r>
              <a:rPr lang="fr-FR" dirty="0">
                <a:solidFill>
                  <a:schemeClr val="tx2"/>
                </a:solidFill>
              </a:rPr>
              <a:t>l’adversaire se jette beaucoup en avançant </a:t>
            </a:r>
          </a:p>
          <a:p>
            <a:pPr marL="285750" indent="-285750" algn="l">
              <a:buFontTx/>
              <a:buChar char="-"/>
            </a:pPr>
            <a:r>
              <a:rPr lang="fr-FR" dirty="0">
                <a:solidFill>
                  <a:schemeClr val="tx2"/>
                </a:solidFill>
              </a:rPr>
              <a:t>La tension monte crescendo, idem du côté des coachs </a:t>
            </a:r>
          </a:p>
          <a:p>
            <a:pPr marL="285750" indent="-285750" algn="l">
              <a:buFontTx/>
              <a:buChar char="-"/>
            </a:pPr>
            <a:r>
              <a:rPr lang="fr-FR" dirty="0">
                <a:solidFill>
                  <a:schemeClr val="tx2"/>
                </a:solidFill>
              </a:rPr>
              <a:t>Les enfants qui pleurent , blessures </a:t>
            </a:r>
          </a:p>
          <a:p>
            <a:pPr marL="285750" indent="-285750" algn="l">
              <a:buFontTx/>
              <a:buChar char="-"/>
            </a:pPr>
            <a:r>
              <a:rPr lang="fr-FR" dirty="0">
                <a:solidFill>
                  <a:schemeClr val="tx2"/>
                </a:solidFill>
              </a:rPr>
              <a:t>Parents ou coachs trop virulents </a:t>
            </a:r>
          </a:p>
          <a:p>
            <a:pPr marL="285750" indent="-285750" algn="l">
              <a:buFontTx/>
              <a:buChar char="-"/>
            </a:pPr>
            <a:endParaRPr lang="fr-FR" dirty="0">
              <a:solidFill>
                <a:schemeClr val="tx2"/>
              </a:solidFill>
            </a:endParaRPr>
          </a:p>
          <a:p>
            <a:pPr algn="l"/>
            <a:r>
              <a:rPr lang="fr-FR" dirty="0">
                <a:solidFill>
                  <a:schemeClr val="tx2"/>
                </a:solidFill>
              </a:rPr>
              <a:t>Nous devons ici insisté à nouveau sur le fait que ce sont des enfants, ce n’est pas un championnat du monde. </a:t>
            </a:r>
          </a:p>
          <a:p>
            <a:pPr algn="l"/>
            <a:r>
              <a:rPr lang="fr-FR" dirty="0">
                <a:solidFill>
                  <a:schemeClr val="tx2"/>
                </a:solidFill>
              </a:rPr>
              <a:t>Les enfants sont ici avant tout pour </a:t>
            </a:r>
            <a:r>
              <a:rPr lang="fr-FR" b="1" dirty="0">
                <a:solidFill>
                  <a:schemeClr val="tx2"/>
                </a:solidFill>
              </a:rPr>
              <a:t>s’amuser et démontrer leurs techniques acquises à la salle, </a:t>
            </a:r>
          </a:p>
          <a:p>
            <a:pPr algn="l"/>
            <a:r>
              <a:rPr lang="fr-FR" dirty="0">
                <a:solidFill>
                  <a:schemeClr val="tx2"/>
                </a:solidFill>
              </a:rPr>
              <a:t>Il est normal d’être heureux ou à l’inverse déçu, voir être contre une décision finale; mais elle doit être respectée.</a:t>
            </a:r>
          </a:p>
          <a:p>
            <a:pPr algn="l"/>
            <a:r>
              <a:rPr lang="fr-FR" dirty="0">
                <a:solidFill>
                  <a:schemeClr val="tx2"/>
                </a:solidFill>
              </a:rPr>
              <a:t>Cependant les fédérations ont des procédures strictes pour ce genre de problème.</a:t>
            </a:r>
          </a:p>
          <a:p>
            <a:pPr algn="l"/>
            <a:r>
              <a:rPr lang="fr-FR" dirty="0">
                <a:solidFill>
                  <a:schemeClr val="tx2"/>
                </a:solidFill>
              </a:rPr>
              <a:t>Nul ne sert de prendre à parti un juge pour avoir des explications musclées. </a:t>
            </a:r>
          </a:p>
        </p:txBody>
      </p:sp>
    </p:spTree>
    <p:extLst>
      <p:ext uri="{BB962C8B-B14F-4D97-AF65-F5344CB8AC3E}">
        <p14:creationId xmlns:p14="http://schemas.microsoft.com/office/powerpoint/2010/main" val="165128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158751"/>
            <a:ext cx="10668000" cy="2286000"/>
          </a:xfrm>
        </p:spPr>
        <p:txBody>
          <a:bodyPr anchor="ctr"/>
          <a:lstStyle/>
          <a:p>
            <a:r>
              <a:rPr lang="fr-FR" b="1" i="1" u="sng" dirty="0"/>
              <a:t>Particularité des assauts </a:t>
            </a:r>
          </a:p>
        </p:txBody>
      </p:sp>
      <p:sp>
        <p:nvSpPr>
          <p:cNvPr id="3" name="ZoneTexte 2">
            <a:extLst>
              <a:ext uri="{FF2B5EF4-FFF2-40B4-BE49-F238E27FC236}">
                <a16:creationId xmlns:a16="http://schemas.microsoft.com/office/drawing/2014/main" id="{8E9B07C8-CA9F-4A70-95A0-238EAE502ADC}"/>
              </a:ext>
            </a:extLst>
          </p:cNvPr>
          <p:cNvSpPr txBox="1"/>
          <p:nvPr/>
        </p:nvSpPr>
        <p:spPr>
          <a:xfrm>
            <a:off x="1068917" y="1763183"/>
            <a:ext cx="9503833" cy="5078313"/>
          </a:xfrm>
          <a:prstGeom prst="rect">
            <a:avLst/>
          </a:prstGeom>
          <a:noFill/>
        </p:spPr>
        <p:txBody>
          <a:bodyPr wrap="square" rtlCol="0">
            <a:spAutoFit/>
          </a:bodyPr>
          <a:lstStyle/>
          <a:p>
            <a:pPr algn="l"/>
            <a:r>
              <a:rPr lang="fr-FR" i="1" u="sng" dirty="0"/>
              <a:t>La « politique » des fédérations : </a:t>
            </a:r>
          </a:p>
          <a:p>
            <a:pPr algn="l"/>
            <a:endParaRPr lang="fr-FR" i="1" u="sng" dirty="0"/>
          </a:p>
          <a:p>
            <a:pPr algn="l"/>
            <a:r>
              <a:rPr lang="fr-FR" dirty="0"/>
              <a:t>Pendant longtemps des superviseurs et dirigeants des fédérations </a:t>
            </a:r>
            <a:r>
              <a:rPr lang="fr-FR" dirty="0">
                <a:solidFill>
                  <a:srgbClr val="FFFF00"/>
                </a:solidFill>
              </a:rPr>
              <a:t>ont pensés </a:t>
            </a:r>
            <a:r>
              <a:rPr lang="fr-FR" dirty="0"/>
              <a:t>qu’il fallait faire tout notre possible pour éviter, minimiser les disqualifications pour divers </a:t>
            </a:r>
            <a:r>
              <a:rPr lang="fr-FR" dirty="0">
                <a:solidFill>
                  <a:srgbClr val="FFFF00"/>
                </a:solidFill>
              </a:rPr>
              <a:t>motifs</a:t>
            </a:r>
            <a:r>
              <a:rPr lang="fr-FR" dirty="0"/>
              <a:t> (</a:t>
            </a:r>
            <a:r>
              <a:rPr lang="fr-FR" dirty="0">
                <a:solidFill>
                  <a:srgbClr val="FFFF00"/>
                </a:solidFill>
              </a:rPr>
              <a:t>retard, tenue, puissance, attitude</a:t>
            </a:r>
            <a:r>
              <a:rPr lang="fr-FR" dirty="0"/>
              <a:t>)  pour que les enfants pratique au maximum et notamment ceux qui se </a:t>
            </a:r>
            <a:r>
              <a:rPr lang="fr-FR" dirty="0">
                <a:solidFill>
                  <a:srgbClr val="FFFF00"/>
                </a:solidFill>
              </a:rPr>
              <a:t>déplacent</a:t>
            </a:r>
            <a:r>
              <a:rPr lang="fr-FR" dirty="0"/>
              <a:t> de loin. Il faut se l’avouer aussi de peur aussi parfois que les clubs décident de retirer leurs </a:t>
            </a:r>
            <a:r>
              <a:rPr lang="fr-FR" dirty="0">
                <a:solidFill>
                  <a:srgbClr val="FFFF00"/>
                </a:solidFill>
              </a:rPr>
              <a:t>affiliations</a:t>
            </a:r>
            <a:r>
              <a:rPr lang="fr-FR" dirty="0"/>
              <a:t>. </a:t>
            </a:r>
          </a:p>
          <a:p>
            <a:pPr algn="l"/>
            <a:r>
              <a:rPr lang="fr-FR" dirty="0"/>
              <a:t>Sauf que cette façon de travailler amène d’autre problèmes et de nouvelles réflexions </a:t>
            </a:r>
          </a:p>
          <a:p>
            <a:pPr algn="l"/>
            <a:endParaRPr lang="fr-FR" dirty="0"/>
          </a:p>
          <a:p>
            <a:pPr algn="l"/>
            <a:r>
              <a:rPr lang="fr-FR" dirty="0"/>
              <a:t>Combien d’entre nous se sont retrouvés face à cette situation, l’enfant est préparé et conditionné à travailler à </a:t>
            </a:r>
            <a:r>
              <a:rPr lang="fr-FR" dirty="0">
                <a:solidFill>
                  <a:srgbClr val="FFFF00"/>
                </a:solidFill>
              </a:rPr>
              <a:t>la</a:t>
            </a:r>
            <a:r>
              <a:rPr lang="fr-FR" dirty="0"/>
              <a:t> touche sans puissance et évitant les enchaînements </a:t>
            </a:r>
            <a:r>
              <a:rPr lang="fr-FR" dirty="0">
                <a:solidFill>
                  <a:srgbClr val="FFFF00"/>
                </a:solidFill>
              </a:rPr>
              <a:t>à la tête tout en </a:t>
            </a:r>
            <a:r>
              <a:rPr lang="fr-FR" dirty="0"/>
              <a:t>ayant un niveau </a:t>
            </a:r>
            <a:r>
              <a:rPr lang="fr-FR" dirty="0">
                <a:solidFill>
                  <a:srgbClr val="FFFF00"/>
                </a:solidFill>
              </a:rPr>
              <a:t>technique </a:t>
            </a:r>
            <a:r>
              <a:rPr lang="fr-FR" dirty="0"/>
              <a:t>supérieur. </a:t>
            </a:r>
          </a:p>
          <a:p>
            <a:pPr algn="l"/>
            <a:r>
              <a:rPr lang="fr-FR" dirty="0"/>
              <a:t>En face un </a:t>
            </a:r>
            <a:r>
              <a:rPr lang="fr-FR" dirty="0">
                <a:solidFill>
                  <a:srgbClr val="FFFF00"/>
                </a:solidFill>
              </a:rPr>
              <a:t>Nakmuay</a:t>
            </a:r>
            <a:r>
              <a:rPr lang="fr-FR" dirty="0"/>
              <a:t> stressé, </a:t>
            </a:r>
            <a:r>
              <a:rPr lang="fr-FR" dirty="0">
                <a:solidFill>
                  <a:srgbClr val="FFFF00"/>
                </a:solidFill>
              </a:rPr>
              <a:t>raide</a:t>
            </a:r>
            <a:r>
              <a:rPr lang="fr-FR" dirty="0"/>
              <a:t>, qui se jette énormément sur </a:t>
            </a:r>
            <a:r>
              <a:rPr lang="fr-FR" dirty="0">
                <a:solidFill>
                  <a:srgbClr val="FFFF00"/>
                </a:solidFill>
              </a:rPr>
              <a:t>son adversaire.</a:t>
            </a:r>
          </a:p>
          <a:p>
            <a:pPr algn="l"/>
            <a:endParaRPr lang="fr-FR" dirty="0"/>
          </a:p>
          <a:p>
            <a:pPr algn="l"/>
            <a:r>
              <a:rPr lang="fr-FR" dirty="0"/>
              <a:t>Ou encore </a:t>
            </a:r>
            <a:r>
              <a:rPr lang="fr-FR" dirty="0">
                <a:solidFill>
                  <a:srgbClr val="FFFF00"/>
                </a:solidFill>
              </a:rPr>
              <a:t>des Nakmuay habitués </a:t>
            </a:r>
            <a:r>
              <a:rPr lang="fr-FR" dirty="0"/>
              <a:t>à la salle au </a:t>
            </a:r>
            <a:r>
              <a:rPr lang="fr-FR" dirty="0">
                <a:solidFill>
                  <a:srgbClr val="FFFF00"/>
                </a:solidFill>
              </a:rPr>
              <a:t>travail </a:t>
            </a:r>
            <a:r>
              <a:rPr lang="fr-FR" dirty="0"/>
              <a:t>en puissance comme des adultes  galvaniser par les paroles </a:t>
            </a:r>
            <a:r>
              <a:rPr lang="fr-FR" dirty="0">
                <a:solidFill>
                  <a:srgbClr val="FFFF00"/>
                </a:solidFill>
              </a:rPr>
              <a:t>de leur coach, </a:t>
            </a:r>
            <a:r>
              <a:rPr lang="fr-FR" dirty="0"/>
              <a:t>non </a:t>
            </a:r>
            <a:r>
              <a:rPr lang="fr-FR" dirty="0">
                <a:solidFill>
                  <a:srgbClr val="FFFF00"/>
                </a:solidFill>
              </a:rPr>
              <a:t>pertinentes et portés </a:t>
            </a:r>
            <a:r>
              <a:rPr lang="fr-FR" dirty="0"/>
              <a:t>sur la puissance. </a:t>
            </a:r>
          </a:p>
          <a:p>
            <a:pPr algn="l"/>
            <a:endParaRPr lang="fr-FR" dirty="0"/>
          </a:p>
          <a:p>
            <a:pPr algn="l"/>
            <a:endParaRPr lang="fr-FR" dirty="0"/>
          </a:p>
        </p:txBody>
      </p:sp>
    </p:spTree>
    <p:extLst>
      <p:ext uri="{BB962C8B-B14F-4D97-AF65-F5344CB8AC3E}">
        <p14:creationId xmlns:p14="http://schemas.microsoft.com/office/powerpoint/2010/main" val="233167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158751"/>
            <a:ext cx="10668000" cy="2286000"/>
          </a:xfrm>
        </p:spPr>
        <p:txBody>
          <a:bodyPr anchor="ctr"/>
          <a:lstStyle/>
          <a:p>
            <a:r>
              <a:rPr lang="fr-FR" b="1" i="1" u="sng" dirty="0"/>
              <a:t>Particularité des assauts </a:t>
            </a:r>
          </a:p>
        </p:txBody>
      </p:sp>
      <p:sp>
        <p:nvSpPr>
          <p:cNvPr id="3" name="ZoneTexte 2">
            <a:extLst>
              <a:ext uri="{FF2B5EF4-FFF2-40B4-BE49-F238E27FC236}">
                <a16:creationId xmlns:a16="http://schemas.microsoft.com/office/drawing/2014/main" id="{8E9B07C8-CA9F-4A70-95A0-238EAE502ADC}"/>
              </a:ext>
            </a:extLst>
          </p:cNvPr>
          <p:cNvSpPr txBox="1"/>
          <p:nvPr/>
        </p:nvSpPr>
        <p:spPr>
          <a:xfrm>
            <a:off x="349250" y="1488017"/>
            <a:ext cx="11239500" cy="5078313"/>
          </a:xfrm>
          <a:prstGeom prst="rect">
            <a:avLst/>
          </a:prstGeom>
          <a:noFill/>
        </p:spPr>
        <p:txBody>
          <a:bodyPr wrap="square" rtlCol="0">
            <a:spAutoFit/>
          </a:bodyPr>
          <a:lstStyle/>
          <a:p>
            <a:pPr algn="l"/>
            <a:r>
              <a:rPr lang="fr-FR" i="1" u="sng" dirty="0"/>
              <a:t>Les réflexions qui en découle ? </a:t>
            </a:r>
          </a:p>
          <a:p>
            <a:pPr algn="l"/>
            <a:endParaRPr lang="fr-FR" i="1" u="sng" dirty="0"/>
          </a:p>
          <a:p>
            <a:pPr marL="285750" indent="-285750" algn="l">
              <a:buFont typeface="Wingdings" pitchFamily="2" charset="2"/>
              <a:buChar char="§"/>
            </a:pPr>
            <a:r>
              <a:rPr lang="fr-FR" dirty="0"/>
              <a:t>Si </a:t>
            </a:r>
            <a:r>
              <a:rPr lang="fr-FR" dirty="0">
                <a:solidFill>
                  <a:srgbClr val="FFFF00"/>
                </a:solidFill>
              </a:rPr>
              <a:t>la prestation des Nakmuay en </a:t>
            </a:r>
            <a:r>
              <a:rPr lang="fr-FR" dirty="0"/>
              <a:t>éducatif </a:t>
            </a:r>
            <a:r>
              <a:rPr lang="fr-FR" dirty="0">
                <a:solidFill>
                  <a:srgbClr val="FFFF00"/>
                </a:solidFill>
              </a:rPr>
              <a:t>n’est </a:t>
            </a:r>
            <a:r>
              <a:rPr lang="fr-FR" dirty="0"/>
              <a:t>pas entièrement contrôlé au niveau de la puissance, nous disqualifions systématiquement ? </a:t>
            </a:r>
          </a:p>
          <a:p>
            <a:pPr marL="285750" indent="-285750" algn="l">
              <a:buFont typeface="Wingdings" pitchFamily="2" charset="2"/>
              <a:buChar char="§"/>
            </a:pPr>
            <a:r>
              <a:rPr lang="fr-FR" dirty="0"/>
              <a:t>Interdire complètement les coups à la tête ? Et le reste du corps à </a:t>
            </a:r>
            <a:r>
              <a:rPr lang="fr-FR" dirty="0">
                <a:solidFill>
                  <a:srgbClr val="FFFF00"/>
                </a:solidFill>
              </a:rPr>
              <a:t>la</a:t>
            </a:r>
            <a:r>
              <a:rPr lang="fr-FR" dirty="0"/>
              <a:t> touche </a:t>
            </a:r>
            <a:r>
              <a:rPr lang="fr-FR" dirty="0">
                <a:solidFill>
                  <a:srgbClr val="FFFF00"/>
                </a:solidFill>
              </a:rPr>
              <a:t>?</a:t>
            </a:r>
          </a:p>
          <a:p>
            <a:pPr marL="285750" indent="-285750" algn="l">
              <a:buFont typeface="Wingdings" pitchFamily="2" charset="2"/>
              <a:buChar char="§"/>
            </a:pPr>
            <a:r>
              <a:rPr lang="fr-FR" dirty="0"/>
              <a:t>Interdir complètement les compétitions pour les enfants ? Cette </a:t>
            </a:r>
            <a:r>
              <a:rPr lang="fr-FR" dirty="0">
                <a:solidFill>
                  <a:srgbClr val="FFFF00"/>
                </a:solidFill>
              </a:rPr>
              <a:t>solution vous le savez bien n’est pas envisageable </a:t>
            </a:r>
            <a:r>
              <a:rPr lang="fr-FR" dirty="0"/>
              <a:t>puisque une fédération se doit d’être capable de promouvoir la pratique pour tous. </a:t>
            </a:r>
          </a:p>
          <a:p>
            <a:pPr marL="285750" indent="-285750" algn="l">
              <a:buFont typeface="Wingdings" pitchFamily="2" charset="2"/>
              <a:buChar char="§"/>
            </a:pPr>
            <a:r>
              <a:rPr lang="fr-FR" dirty="0"/>
              <a:t>Proposer des juges arbitres jeunes, </a:t>
            </a:r>
            <a:r>
              <a:rPr lang="fr-FR" dirty="0">
                <a:solidFill>
                  <a:srgbClr val="FFFF00"/>
                </a:solidFill>
              </a:rPr>
              <a:t>débutants ? </a:t>
            </a:r>
            <a:r>
              <a:rPr lang="fr-FR" dirty="0"/>
              <a:t>Afin d’insister sur le fait que se sont des humains, ils peuvent commettre des erreurs. « Attendrir le coach sur le rôle de juges </a:t>
            </a:r>
            <a:r>
              <a:rPr lang="fr-FR" dirty="0">
                <a:solidFill>
                  <a:srgbClr val="FFFF00"/>
                </a:solidFill>
              </a:rPr>
              <a:t>arbitres</a:t>
            </a:r>
            <a:r>
              <a:rPr lang="fr-FR" dirty="0"/>
              <a:t> » </a:t>
            </a:r>
          </a:p>
          <a:p>
            <a:pPr marL="285750" indent="-285750" algn="l">
              <a:buFont typeface="Wingdings" pitchFamily="2" charset="2"/>
              <a:buChar char="§"/>
            </a:pPr>
            <a:r>
              <a:rPr lang="fr-FR" dirty="0"/>
              <a:t>Ne pas hésitez à utilisé le « out class » </a:t>
            </a:r>
          </a:p>
          <a:p>
            <a:pPr algn="l"/>
            <a:endParaRPr lang="fr-FR" dirty="0"/>
          </a:p>
          <a:p>
            <a:pPr algn="l"/>
            <a:r>
              <a:rPr lang="fr-FR" i="1" u="sng" dirty="0"/>
              <a:t>Au niveau des fédérations : </a:t>
            </a:r>
          </a:p>
          <a:p>
            <a:pPr algn="l"/>
            <a:r>
              <a:rPr lang="fr-FR" dirty="0"/>
              <a:t>Elles doivent être plus </a:t>
            </a:r>
            <a:r>
              <a:rPr lang="fr-FR" dirty="0">
                <a:solidFill>
                  <a:srgbClr val="FFFF00"/>
                </a:solidFill>
              </a:rPr>
              <a:t>exigeantes</a:t>
            </a:r>
            <a:r>
              <a:rPr lang="fr-FR" dirty="0"/>
              <a:t> quant au comportement attendu des </a:t>
            </a:r>
            <a:r>
              <a:rPr lang="fr-FR" dirty="0">
                <a:solidFill>
                  <a:srgbClr val="FFFF00"/>
                </a:solidFill>
              </a:rPr>
              <a:t>Nakmuay</a:t>
            </a:r>
            <a:r>
              <a:rPr lang="fr-FR" dirty="0"/>
              <a:t> mais également des coachs. </a:t>
            </a:r>
          </a:p>
          <a:p>
            <a:pPr algn="l"/>
            <a:r>
              <a:rPr lang="fr-FR" dirty="0"/>
              <a:t>Sans laisser place au débat ou discussion et appliquer strictement les procédures pour les contestations. </a:t>
            </a:r>
          </a:p>
          <a:p>
            <a:pPr algn="l"/>
            <a:r>
              <a:rPr lang="fr-FR" i="1" dirty="0"/>
              <a:t>Le comportement des juges et </a:t>
            </a:r>
            <a:r>
              <a:rPr lang="fr-FR" i="1" dirty="0">
                <a:solidFill>
                  <a:srgbClr val="FFFF00"/>
                </a:solidFill>
              </a:rPr>
              <a:t>arbitres</a:t>
            </a:r>
            <a:r>
              <a:rPr lang="fr-FR" i="1" dirty="0"/>
              <a:t> est également très important. Ils doivent se soutenir entre eux et ne pas craquer sous la pression. </a:t>
            </a:r>
          </a:p>
          <a:p>
            <a:pPr algn="l"/>
            <a:endParaRPr lang="fr-FR" dirty="0"/>
          </a:p>
        </p:txBody>
      </p:sp>
    </p:spTree>
    <p:extLst>
      <p:ext uri="{BB962C8B-B14F-4D97-AF65-F5344CB8AC3E}">
        <p14:creationId xmlns:p14="http://schemas.microsoft.com/office/powerpoint/2010/main" val="389806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158751"/>
            <a:ext cx="10668000" cy="2286000"/>
          </a:xfrm>
        </p:spPr>
        <p:txBody>
          <a:bodyPr anchor="ctr"/>
          <a:lstStyle/>
          <a:p>
            <a:r>
              <a:rPr lang="fr-FR" b="1" i="1" u="sng" dirty="0"/>
              <a:t>Particularité des assauts </a:t>
            </a:r>
          </a:p>
        </p:txBody>
      </p:sp>
      <p:sp>
        <p:nvSpPr>
          <p:cNvPr id="3" name="ZoneTexte 2">
            <a:extLst>
              <a:ext uri="{FF2B5EF4-FFF2-40B4-BE49-F238E27FC236}">
                <a16:creationId xmlns:a16="http://schemas.microsoft.com/office/drawing/2014/main" id="{8E9B07C8-CA9F-4A70-95A0-238EAE502ADC}"/>
              </a:ext>
            </a:extLst>
          </p:cNvPr>
          <p:cNvSpPr txBox="1"/>
          <p:nvPr/>
        </p:nvSpPr>
        <p:spPr>
          <a:xfrm>
            <a:off x="381000" y="1591431"/>
            <a:ext cx="11239500" cy="3970318"/>
          </a:xfrm>
          <a:prstGeom prst="rect">
            <a:avLst/>
          </a:prstGeom>
          <a:noFill/>
        </p:spPr>
        <p:txBody>
          <a:bodyPr wrap="square" rtlCol="0">
            <a:spAutoFit/>
          </a:bodyPr>
          <a:lstStyle/>
          <a:p>
            <a:pPr algn="l"/>
            <a:r>
              <a:rPr lang="fr-FR" i="1" u="sng" dirty="0"/>
              <a:t>Au niveau des coachs : </a:t>
            </a:r>
          </a:p>
          <a:p>
            <a:pPr algn="l"/>
            <a:endParaRPr lang="fr-FR" i="1" u="sng" dirty="0"/>
          </a:p>
          <a:p>
            <a:pPr algn="l"/>
            <a:r>
              <a:rPr lang="fr-FR" dirty="0"/>
              <a:t>C’est à eux de contrôler quels pratiquants est capable d’aller ou non en compétition. Les enfants sont certes là pour s’amuser, cependant la boxe n’ai pas un jeu, il reste un sport à forte incertitude. </a:t>
            </a:r>
          </a:p>
          <a:p>
            <a:pPr algn="l"/>
            <a:r>
              <a:rPr lang="fr-FR" dirty="0"/>
              <a:t>Nul ne sert d’amener un </a:t>
            </a:r>
            <a:r>
              <a:rPr lang="fr-FR" dirty="0">
                <a:solidFill>
                  <a:srgbClr val="FFFF00"/>
                </a:solidFill>
              </a:rPr>
              <a:t>élève</a:t>
            </a:r>
            <a:r>
              <a:rPr lang="fr-FR" dirty="0"/>
              <a:t> n’ayant pas le niveau en prenant le risque de </a:t>
            </a:r>
            <a:r>
              <a:rPr lang="fr-FR" dirty="0">
                <a:solidFill>
                  <a:srgbClr val="FFFF00"/>
                </a:solidFill>
              </a:rPr>
              <a:t>le dégouter ou de le blesser</a:t>
            </a:r>
            <a:r>
              <a:rPr lang="fr-FR" dirty="0"/>
              <a:t>.</a:t>
            </a:r>
          </a:p>
          <a:p>
            <a:pPr algn="l"/>
            <a:r>
              <a:rPr lang="fr-FR" dirty="0"/>
              <a:t> </a:t>
            </a:r>
          </a:p>
          <a:p>
            <a:pPr algn="l"/>
            <a:r>
              <a:rPr lang="fr-FR" dirty="0"/>
              <a:t>C’est à eu de choisir quel type de rencontre ? C’est-à-dire qu’un </a:t>
            </a:r>
            <a:r>
              <a:rPr lang="fr-FR" dirty="0">
                <a:solidFill>
                  <a:srgbClr val="FFFF00"/>
                </a:solidFill>
              </a:rPr>
              <a:t>Nakmuay</a:t>
            </a:r>
            <a:r>
              <a:rPr lang="fr-FR" dirty="0"/>
              <a:t> ayant un niveau beaucoup plus supérieur peut être frustré de ne pas pouvoir montrer toutes ses qualités </a:t>
            </a:r>
            <a:r>
              <a:rPr lang="fr-FR" dirty="0">
                <a:solidFill>
                  <a:srgbClr val="FFFF00"/>
                </a:solidFill>
              </a:rPr>
              <a:t>pugilistiques </a:t>
            </a:r>
          </a:p>
          <a:p>
            <a:pPr algn="l"/>
            <a:r>
              <a:rPr lang="fr-FR" i="1" dirty="0"/>
              <a:t>Se tourné vers l’étranger est-elle une solution ? Les dangers de la </a:t>
            </a:r>
            <a:r>
              <a:rPr lang="fr-FR" i="1" dirty="0">
                <a:solidFill>
                  <a:srgbClr val="FFFF00"/>
                </a:solidFill>
              </a:rPr>
              <a:t>pratique du Muay Thaï pour</a:t>
            </a:r>
            <a:r>
              <a:rPr lang="fr-FR" i="1" dirty="0"/>
              <a:t> les enfants reste important, </a:t>
            </a:r>
            <a:r>
              <a:rPr lang="fr-FR" i="1" dirty="0">
                <a:solidFill>
                  <a:srgbClr val="FFFF00"/>
                </a:solidFill>
              </a:rPr>
              <a:t>l’impact sur le cerveau et l’intégrité physique doit être au cœur de nos préoccupations</a:t>
            </a:r>
          </a:p>
          <a:p>
            <a:pPr algn="l"/>
            <a:endParaRPr lang="fr-FR" i="1" dirty="0"/>
          </a:p>
          <a:p>
            <a:pPr algn="l"/>
            <a:r>
              <a:rPr lang="fr-FR" i="1" dirty="0"/>
              <a:t>Exemple études :  ??????</a:t>
            </a:r>
          </a:p>
          <a:p>
            <a:pPr algn="l"/>
            <a:endParaRPr lang="fr-FR" i="1" dirty="0"/>
          </a:p>
          <a:p>
            <a:pPr algn="l"/>
            <a:endParaRPr lang="fr-FR" dirty="0"/>
          </a:p>
        </p:txBody>
      </p:sp>
    </p:spTree>
    <p:extLst>
      <p:ext uri="{BB962C8B-B14F-4D97-AF65-F5344CB8AC3E}">
        <p14:creationId xmlns:p14="http://schemas.microsoft.com/office/powerpoint/2010/main" val="215824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48765" y="-517960"/>
            <a:ext cx="10668000" cy="2286000"/>
          </a:xfrm>
        </p:spPr>
        <p:txBody>
          <a:bodyPr anchor="ctr"/>
          <a:lstStyle/>
          <a:p>
            <a:r>
              <a:rPr lang="fr-FR" b="1" i="1" u="sng" dirty="0"/>
              <a:t>Rôles du coach </a:t>
            </a:r>
          </a:p>
        </p:txBody>
      </p:sp>
      <p:sp>
        <p:nvSpPr>
          <p:cNvPr id="3" name="Sous-titre 2">
            <a:extLst>
              <a:ext uri="{FF2B5EF4-FFF2-40B4-BE49-F238E27FC236}">
                <a16:creationId xmlns:a16="http://schemas.microsoft.com/office/drawing/2014/main" id="{E5FC6A0A-97C1-35C5-963B-E56EDAB9309F}"/>
              </a:ext>
            </a:extLst>
          </p:cNvPr>
          <p:cNvSpPr>
            <a:spLocks noGrp="1"/>
          </p:cNvSpPr>
          <p:nvPr>
            <p:ph type="subTitle" idx="1"/>
          </p:nvPr>
        </p:nvSpPr>
        <p:spPr>
          <a:xfrm>
            <a:off x="762000" y="1955425"/>
            <a:ext cx="10668000" cy="4280648"/>
          </a:xfrm>
        </p:spPr>
        <p:txBody>
          <a:bodyPr>
            <a:noAutofit/>
          </a:bodyPr>
          <a:lstStyle/>
          <a:p>
            <a:pPr algn="l"/>
            <a:r>
              <a:rPr lang="fr-FR" sz="1600" b="0" i="0" u="none" strike="noStrike" dirty="0">
                <a:solidFill>
                  <a:schemeClr val="tx1"/>
                </a:solidFill>
                <a:effectLst/>
                <a:latin typeface="Roboto" panose="020F0502020204030204" pitchFamily="34" charset="0"/>
              </a:rPr>
              <a:t>Le coach est un professionnel de l’accompagnement qui a pour </a:t>
            </a:r>
            <a:r>
              <a:rPr lang="fr-FR" sz="1600" b="0" i="0" u="none" strike="noStrike" dirty="0">
                <a:solidFill>
                  <a:srgbClr val="FFFF00"/>
                </a:solidFill>
                <a:effectLst/>
                <a:latin typeface="Roboto" panose="020F0502020204030204" pitchFamily="34" charset="0"/>
              </a:rPr>
              <a:t>mission </a:t>
            </a:r>
            <a:r>
              <a:rPr lang="fr-FR" sz="1600" b="0" i="0" u="none" strike="noStrike" dirty="0">
                <a:solidFill>
                  <a:schemeClr val="tx1"/>
                </a:solidFill>
                <a:effectLst/>
                <a:latin typeface="Roboto" panose="020F0502020204030204" pitchFamily="34" charset="0"/>
              </a:rPr>
              <a:t>d’assurer le développement personnel, professionnel ou physique de son </a:t>
            </a:r>
            <a:r>
              <a:rPr lang="fr-FR" sz="1600" b="0" i="0" u="none" strike="noStrike" dirty="0">
                <a:solidFill>
                  <a:srgbClr val="FFFF00"/>
                </a:solidFill>
                <a:effectLst/>
                <a:latin typeface="Roboto" panose="020F0502020204030204" pitchFamily="34" charset="0"/>
              </a:rPr>
              <a:t>adhérent.</a:t>
            </a:r>
          </a:p>
          <a:p>
            <a:pPr algn="l"/>
            <a:r>
              <a:rPr lang="fr-FR" sz="1600" dirty="0">
                <a:solidFill>
                  <a:schemeClr val="tx1"/>
                </a:solidFill>
                <a:latin typeface="Roboto" panose="020F0502020204030204" pitchFamily="34" charset="0"/>
              </a:rPr>
              <a:t>Le coach a plusieurs rôles sous </a:t>
            </a:r>
            <a:r>
              <a:rPr lang="fr-FR" sz="1600" dirty="0">
                <a:solidFill>
                  <a:srgbClr val="FFFF00"/>
                </a:solidFill>
                <a:latin typeface="Roboto" panose="020F0502020204030204" pitchFamily="34" charset="0"/>
              </a:rPr>
              <a:t>entendus, implicites </a:t>
            </a:r>
            <a:endParaRPr lang="fr-FR" sz="1600" b="0" i="0" u="none" strike="noStrike" dirty="0">
              <a:solidFill>
                <a:srgbClr val="FFFF00"/>
              </a:solidFill>
              <a:effectLst/>
              <a:latin typeface="Roboto" panose="020F0502020204030204" pitchFamily="34" charset="0"/>
            </a:endParaRPr>
          </a:p>
          <a:p>
            <a:pPr algn="l"/>
            <a:r>
              <a:rPr lang="fr-FR" sz="1600" b="1" i="1" u="sng" strike="noStrike" dirty="0">
                <a:solidFill>
                  <a:schemeClr val="tx1"/>
                </a:solidFill>
                <a:effectLst/>
                <a:latin typeface="Roboto" panose="02000000000000000000" pitchFamily="2" charset="0"/>
              </a:rPr>
              <a:t>Le rôle du coach professionnel </a:t>
            </a:r>
          </a:p>
          <a:p>
            <a:pPr algn="l"/>
            <a:r>
              <a:rPr lang="fr-FR" sz="1600" b="1" i="0" u="none" strike="noStrike" dirty="0">
                <a:solidFill>
                  <a:schemeClr val="tx1"/>
                </a:solidFill>
                <a:effectLst/>
                <a:latin typeface="Roboto" panose="02000000000000000000" pitchFamily="2" charset="0"/>
              </a:rPr>
              <a:t>Le rôle du coach professionnel est d’accompagner des personnes dans le développement de leurs potentiels et de </a:t>
            </a:r>
            <a:r>
              <a:rPr lang="fr-FR" sz="1600" b="1" i="0" u="none" strike="noStrike" dirty="0">
                <a:solidFill>
                  <a:srgbClr val="FFFF00"/>
                </a:solidFill>
                <a:effectLst/>
                <a:latin typeface="Roboto" panose="02000000000000000000" pitchFamily="2" charset="0"/>
              </a:rPr>
              <a:t>leur</a:t>
            </a:r>
            <a:r>
              <a:rPr lang="fr-FR" sz="1600" b="1" i="0" u="none" strike="noStrike" dirty="0">
                <a:solidFill>
                  <a:schemeClr val="tx1"/>
                </a:solidFill>
                <a:effectLst/>
                <a:latin typeface="Roboto" panose="02000000000000000000" pitchFamily="2" charset="0"/>
              </a:rPr>
              <a:t> savoir-faire</a:t>
            </a:r>
            <a:r>
              <a:rPr lang="fr-FR" sz="1600" b="0" i="0" u="none" strike="noStrike" dirty="0">
                <a:solidFill>
                  <a:schemeClr val="tx1"/>
                </a:solidFill>
                <a:effectLst/>
                <a:latin typeface="Roboto" panose="02000000000000000000" pitchFamily="2" charset="0"/>
              </a:rPr>
              <a:t>, dans le cadre d'objectifs professionnels ou personnels </a:t>
            </a:r>
          </a:p>
          <a:p>
            <a:pPr marL="342900" indent="-342900" algn="l">
              <a:buFont typeface="Wingdings" pitchFamily="2" charset="2"/>
              <a:buChar char="Ø"/>
            </a:pPr>
            <a:r>
              <a:rPr lang="fr-FR" sz="1600" b="0" i="0" u="none" strike="noStrike" dirty="0">
                <a:solidFill>
                  <a:schemeClr val="tx1"/>
                </a:solidFill>
                <a:effectLst/>
                <a:latin typeface="Roboto" panose="02000000000000000000" pitchFamily="2" charset="0"/>
              </a:rPr>
              <a:t>Montée en compétences</a:t>
            </a:r>
          </a:p>
          <a:p>
            <a:pPr marL="342900" indent="-342900" algn="l">
              <a:buFont typeface="Wingdings" pitchFamily="2" charset="2"/>
              <a:buChar char="Ø"/>
            </a:pPr>
            <a:r>
              <a:rPr lang="fr-FR" sz="1600" b="0" i="0" u="none" strike="noStrike" dirty="0">
                <a:solidFill>
                  <a:schemeClr val="tx1"/>
                </a:solidFill>
                <a:effectLst/>
                <a:latin typeface="Roboto" panose="02000000000000000000" pitchFamily="2" charset="0"/>
              </a:rPr>
              <a:t>Evolution de carrière </a:t>
            </a:r>
          </a:p>
          <a:p>
            <a:pPr marL="342900" indent="-342900" algn="l">
              <a:buFont typeface="Wingdings" pitchFamily="2" charset="2"/>
              <a:buChar char="Ø"/>
            </a:pPr>
            <a:r>
              <a:rPr lang="fr-FR" sz="1600" b="0" i="0" u="none" strike="noStrike" dirty="0">
                <a:solidFill>
                  <a:schemeClr val="tx1"/>
                </a:solidFill>
                <a:effectLst/>
                <a:latin typeface="Roboto" panose="02000000000000000000" pitchFamily="2" charset="0"/>
              </a:rPr>
              <a:t>Aide à assimiler le changement</a:t>
            </a:r>
            <a:endParaRPr lang="fr-FR" sz="1600" dirty="0">
              <a:solidFill>
                <a:schemeClr val="tx1"/>
              </a:solidFill>
              <a:latin typeface="Roboto" panose="02000000000000000000" pitchFamily="2" charset="0"/>
            </a:endParaRPr>
          </a:p>
          <a:p>
            <a:pPr algn="l"/>
            <a:r>
              <a:rPr lang="fr-FR" sz="1600" b="0" i="0" u="none" strike="noStrike" dirty="0">
                <a:solidFill>
                  <a:schemeClr val="tx1"/>
                </a:solidFill>
                <a:effectLst/>
                <a:latin typeface="Roboto" panose="02000000000000000000" pitchFamily="2" charset="0"/>
              </a:rPr>
              <a:t>Toujours en respectant le rythme de notre </a:t>
            </a:r>
            <a:r>
              <a:rPr lang="fr-FR" sz="1600" b="0" i="0" u="none" strike="noStrike" dirty="0">
                <a:solidFill>
                  <a:srgbClr val="FFFF00"/>
                </a:solidFill>
                <a:effectLst/>
                <a:latin typeface="Roboto" panose="02000000000000000000" pitchFamily="2" charset="0"/>
              </a:rPr>
              <a:t>adhérent en </a:t>
            </a:r>
            <a:r>
              <a:rPr lang="fr-FR" sz="1600" dirty="0">
                <a:solidFill>
                  <a:srgbClr val="FFFF00"/>
                </a:solidFill>
                <a:latin typeface="Roboto" panose="02000000000000000000" pitchFamily="2" charset="0"/>
              </a:rPr>
              <a:t>t</a:t>
            </a:r>
            <a:r>
              <a:rPr lang="fr-FR" sz="1600" b="0" i="0" u="none" strike="noStrike" dirty="0">
                <a:solidFill>
                  <a:srgbClr val="FFFF00"/>
                </a:solidFill>
                <a:effectLst/>
                <a:latin typeface="Roboto" panose="02000000000000000000" pitchFamily="2" charset="0"/>
              </a:rPr>
              <a:t>oute sécurité </a:t>
            </a:r>
          </a:p>
          <a:p>
            <a:pPr algn="l"/>
            <a:endParaRPr lang="fr-FR" sz="1600" b="0" i="0" u="none" strike="noStrike" dirty="0">
              <a:solidFill>
                <a:schemeClr val="tx1"/>
              </a:solidFill>
              <a:effectLst/>
              <a:latin typeface="Roboto" panose="02000000000000000000" pitchFamily="2" charset="0"/>
            </a:endParaRPr>
          </a:p>
          <a:p>
            <a:pPr algn="l"/>
            <a:endParaRPr lang="fr-FR" sz="1600" b="0" i="0" u="none" strike="noStrike" dirty="0">
              <a:solidFill>
                <a:schemeClr val="tx1"/>
              </a:solidFill>
              <a:effectLst/>
              <a:latin typeface="Roboto" panose="020F0502020204030204" pitchFamily="34" charset="0"/>
            </a:endParaRPr>
          </a:p>
        </p:txBody>
      </p:sp>
    </p:spTree>
    <p:extLst>
      <p:ext uri="{BB962C8B-B14F-4D97-AF65-F5344CB8AC3E}">
        <p14:creationId xmlns:p14="http://schemas.microsoft.com/office/powerpoint/2010/main" val="96678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48765" y="-517960"/>
            <a:ext cx="10668000" cy="2286000"/>
          </a:xfrm>
        </p:spPr>
        <p:txBody>
          <a:bodyPr anchor="ctr"/>
          <a:lstStyle/>
          <a:p>
            <a:r>
              <a:rPr lang="fr-FR" b="1" i="1" u="sng" dirty="0"/>
              <a:t>Rôles du coach </a:t>
            </a:r>
          </a:p>
        </p:txBody>
      </p:sp>
      <p:sp>
        <p:nvSpPr>
          <p:cNvPr id="5" name="Sous-titre 4">
            <a:extLst>
              <a:ext uri="{FF2B5EF4-FFF2-40B4-BE49-F238E27FC236}">
                <a16:creationId xmlns:a16="http://schemas.microsoft.com/office/drawing/2014/main" id="{40FD93BE-F678-5D5C-9180-8D60342CCABB}"/>
              </a:ext>
            </a:extLst>
          </p:cNvPr>
          <p:cNvSpPr>
            <a:spLocks noGrp="1"/>
          </p:cNvSpPr>
          <p:nvPr>
            <p:ph type="subTitle" idx="1"/>
          </p:nvPr>
        </p:nvSpPr>
        <p:spPr>
          <a:xfrm>
            <a:off x="920750" y="1609290"/>
            <a:ext cx="10668000" cy="1524000"/>
          </a:xfrm>
        </p:spPr>
        <p:txBody>
          <a:bodyPr>
            <a:noAutofit/>
          </a:bodyPr>
          <a:lstStyle/>
          <a:p>
            <a:pPr algn="l"/>
            <a:r>
              <a:rPr lang="fr-FR" sz="1600" b="1" i="1" u="sng" strike="noStrike" dirty="0">
                <a:solidFill>
                  <a:schemeClr val="tx1"/>
                </a:solidFill>
                <a:effectLst/>
                <a:latin typeface="Roboto" panose="02000000000000000000" pitchFamily="2" charset="0"/>
              </a:rPr>
              <a:t>Le rôle du manager coach </a:t>
            </a:r>
          </a:p>
          <a:p>
            <a:pPr algn="l"/>
            <a:r>
              <a:rPr lang="fr-FR" sz="1600" b="0" i="0" u="none" strike="noStrike" dirty="0">
                <a:solidFill>
                  <a:schemeClr val="tx1"/>
                </a:solidFill>
                <a:effectLst/>
                <a:latin typeface="Roboto" panose="02000000000000000000" pitchFamily="2" charset="0"/>
              </a:rPr>
              <a:t>Un </a:t>
            </a:r>
            <a:r>
              <a:rPr lang="fr-FR" sz="1600" b="1" i="0" u="none" strike="noStrike" dirty="0">
                <a:solidFill>
                  <a:schemeClr val="tx1"/>
                </a:solidFill>
                <a:effectLst/>
                <a:latin typeface="Roboto" panose="02000000000000000000" pitchFamily="2" charset="0"/>
              </a:rPr>
              <a:t>manager</a:t>
            </a:r>
            <a:r>
              <a:rPr lang="fr-FR" sz="1600" b="0" i="0" u="none" strike="noStrike" dirty="0">
                <a:solidFill>
                  <a:schemeClr val="tx1"/>
                </a:solidFill>
                <a:effectLst/>
                <a:latin typeface="Roboto" panose="02000000000000000000" pitchFamily="2" charset="0"/>
              </a:rPr>
              <a:t> possède des compétences propres au coach professionnel, </a:t>
            </a:r>
            <a:r>
              <a:rPr lang="fr-FR" sz="1600" b="1" i="0" u="none" strike="noStrike" dirty="0">
                <a:solidFill>
                  <a:schemeClr val="tx1"/>
                </a:solidFill>
                <a:effectLst/>
                <a:latin typeface="Roboto" panose="02000000000000000000" pitchFamily="2" charset="0"/>
              </a:rPr>
              <a:t>sans que cela ne soit son métier</a:t>
            </a:r>
            <a:r>
              <a:rPr lang="fr-FR" sz="1600" b="0" i="0" u="none" strike="noStrike" dirty="0">
                <a:solidFill>
                  <a:schemeClr val="tx1"/>
                </a:solidFill>
                <a:effectLst/>
                <a:latin typeface="Roboto" panose="02000000000000000000" pitchFamily="2" charset="0"/>
              </a:rPr>
              <a:t>. Cette attribution s’intègre dans sa fonction de coach</a:t>
            </a:r>
          </a:p>
          <a:p>
            <a:pPr algn="l"/>
            <a:r>
              <a:rPr lang="fr-FR" sz="1600" b="0" i="0" u="none" strike="noStrike" dirty="0">
                <a:solidFill>
                  <a:schemeClr val="tx1"/>
                </a:solidFill>
                <a:effectLst/>
                <a:latin typeface="Roboto" panose="02000000000000000000" pitchFamily="2" charset="0"/>
              </a:rPr>
              <a:t>Il s’agit ici d’un manager possédant les bases lui permettant de </a:t>
            </a:r>
            <a:r>
              <a:rPr lang="fr-FR" sz="1600" b="1" i="0" u="none" strike="noStrike" dirty="0">
                <a:solidFill>
                  <a:schemeClr val="tx1"/>
                </a:solidFill>
                <a:effectLst/>
                <a:latin typeface="Roboto" panose="02000000000000000000" pitchFamily="2" charset="0"/>
              </a:rPr>
              <a:t>coacher son équipe et d’agir en tant que </a:t>
            </a:r>
            <a:r>
              <a:rPr lang="fr-FR" sz="1600" b="1" i="0" u="none" strike="noStrike" dirty="0">
                <a:solidFill>
                  <a:srgbClr val="FFFF00"/>
                </a:solidFill>
                <a:effectLst/>
                <a:latin typeface="Roboto" panose="02000000000000000000" pitchFamily="2" charset="0"/>
              </a:rPr>
              <a:t>guide et conseiller</a:t>
            </a:r>
            <a:r>
              <a:rPr lang="fr-FR" sz="1600" b="1" i="0" u="none" strike="noStrike" dirty="0">
                <a:solidFill>
                  <a:schemeClr val="tx1"/>
                </a:solidFill>
                <a:effectLst/>
                <a:latin typeface="Roboto" panose="02000000000000000000" pitchFamily="2" charset="0"/>
              </a:rPr>
              <a:t>.</a:t>
            </a:r>
            <a:endParaRPr lang="fr-FR" sz="1600" b="0" i="0" u="none" strike="noStrike" dirty="0">
              <a:solidFill>
                <a:schemeClr val="tx1"/>
              </a:solidFill>
              <a:effectLst/>
              <a:latin typeface="Roboto" panose="02000000000000000000" pitchFamily="2" charset="0"/>
            </a:endParaRPr>
          </a:p>
          <a:p>
            <a:pPr marL="285750" indent="-285750" algn="l">
              <a:buFont typeface="Wingdings" pitchFamily="2" charset="2"/>
              <a:buChar char="Ø"/>
            </a:pPr>
            <a:r>
              <a:rPr lang="fr-FR" sz="1600" b="0" i="0" u="none" strike="noStrike" dirty="0">
                <a:solidFill>
                  <a:schemeClr val="tx1"/>
                </a:solidFill>
                <a:effectLst/>
                <a:latin typeface="Roboto" panose="02000000000000000000" pitchFamily="2" charset="0"/>
              </a:rPr>
              <a:t>Développer les potentiels et les savoirs (savoir-faire et savoir-être)</a:t>
            </a:r>
          </a:p>
          <a:p>
            <a:pPr marL="285750" indent="-285750" algn="l">
              <a:buFont typeface="Wingdings" pitchFamily="2" charset="2"/>
              <a:buChar char="Ø"/>
            </a:pPr>
            <a:r>
              <a:rPr lang="fr-FR" sz="1600" b="0" i="0" u="none" strike="noStrike" dirty="0">
                <a:solidFill>
                  <a:schemeClr val="tx1"/>
                </a:solidFill>
                <a:effectLst/>
                <a:latin typeface="Roboto" panose="02000000000000000000" pitchFamily="2" charset="0"/>
              </a:rPr>
              <a:t>Ecouter, conseiller et former ses collaborateurs</a:t>
            </a:r>
          </a:p>
          <a:p>
            <a:pPr marL="285750" indent="-285750" algn="l">
              <a:buFont typeface="Wingdings" pitchFamily="2" charset="2"/>
              <a:buChar char="Ø"/>
            </a:pPr>
            <a:r>
              <a:rPr lang="fr-FR" sz="1600" b="0" i="0" u="none" strike="noStrike" dirty="0">
                <a:solidFill>
                  <a:schemeClr val="tx1"/>
                </a:solidFill>
                <a:effectLst/>
                <a:latin typeface="Roboto" panose="02000000000000000000" pitchFamily="2" charset="0"/>
              </a:rPr>
              <a:t>Motiver son équipe et développer la dynamique individuelle et collective</a:t>
            </a:r>
          </a:p>
          <a:p>
            <a:pPr marL="285750" indent="-285750" algn="l">
              <a:buFont typeface="Wingdings" pitchFamily="2" charset="2"/>
              <a:buChar char="Ø"/>
            </a:pPr>
            <a:r>
              <a:rPr lang="fr-FR" sz="1600" dirty="0">
                <a:solidFill>
                  <a:schemeClr val="tx1"/>
                </a:solidFill>
                <a:latin typeface="Roboto" panose="02000000000000000000" pitchFamily="2" charset="0"/>
              </a:rPr>
              <a:t>Aider dans le choix des combats, plan de carrière </a:t>
            </a:r>
            <a:endParaRPr lang="fr-FR" sz="1600" b="0" i="0" u="none" strike="noStrike" dirty="0">
              <a:solidFill>
                <a:schemeClr val="tx1"/>
              </a:solidFill>
              <a:effectLst/>
              <a:latin typeface="Roboto" panose="02000000000000000000" pitchFamily="2" charset="0"/>
            </a:endParaRPr>
          </a:p>
          <a:p>
            <a:pPr algn="l"/>
            <a:r>
              <a:rPr lang="fr-FR" sz="1600" dirty="0">
                <a:solidFill>
                  <a:schemeClr val="tx1"/>
                </a:solidFill>
                <a:latin typeface="Roboto" panose="02000000000000000000" pitchFamily="2" charset="0"/>
              </a:rPr>
              <a:t>Il </a:t>
            </a:r>
            <a:r>
              <a:rPr lang="fr-FR" sz="1600" b="0" i="0" u="none" strike="noStrike" dirty="0">
                <a:solidFill>
                  <a:schemeClr val="tx1"/>
                </a:solidFill>
                <a:effectLst/>
                <a:latin typeface="Roboto" panose="02000000000000000000" pitchFamily="2" charset="0"/>
              </a:rPr>
              <a:t>possède des compétences techniques et des compétences portant sur la communication, l’écoute active, la reformulation etc.</a:t>
            </a:r>
            <a:br>
              <a:rPr lang="fr-FR" sz="1600" dirty="0">
                <a:solidFill>
                  <a:schemeClr val="tx1"/>
                </a:solidFill>
              </a:rPr>
            </a:br>
            <a:endParaRPr lang="fr-FR" sz="1600" dirty="0">
              <a:solidFill>
                <a:schemeClr val="tx1"/>
              </a:solidFill>
            </a:endParaRPr>
          </a:p>
        </p:txBody>
      </p:sp>
    </p:spTree>
    <p:extLst>
      <p:ext uri="{BB962C8B-B14F-4D97-AF65-F5344CB8AC3E}">
        <p14:creationId xmlns:p14="http://schemas.microsoft.com/office/powerpoint/2010/main" val="173710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48765" y="-517960"/>
            <a:ext cx="10668000" cy="2286000"/>
          </a:xfrm>
        </p:spPr>
        <p:txBody>
          <a:bodyPr anchor="ctr"/>
          <a:lstStyle/>
          <a:p>
            <a:r>
              <a:rPr lang="fr-FR" b="1" i="1" u="sng" dirty="0"/>
              <a:t>Rôles du coach </a:t>
            </a:r>
          </a:p>
        </p:txBody>
      </p:sp>
      <p:sp>
        <p:nvSpPr>
          <p:cNvPr id="4" name="Sous-titre 3">
            <a:extLst>
              <a:ext uri="{FF2B5EF4-FFF2-40B4-BE49-F238E27FC236}">
                <a16:creationId xmlns:a16="http://schemas.microsoft.com/office/drawing/2014/main" id="{AA9D14CB-7459-5705-B782-BA5F0A2B9A7B}"/>
              </a:ext>
            </a:extLst>
          </p:cNvPr>
          <p:cNvSpPr>
            <a:spLocks noGrp="1"/>
          </p:cNvSpPr>
          <p:nvPr>
            <p:ph type="subTitle" idx="1"/>
          </p:nvPr>
        </p:nvSpPr>
        <p:spPr>
          <a:xfrm>
            <a:off x="762000" y="1598084"/>
            <a:ext cx="10668000" cy="1524000"/>
          </a:xfrm>
        </p:spPr>
        <p:txBody>
          <a:bodyPr>
            <a:noAutofit/>
          </a:bodyPr>
          <a:lstStyle/>
          <a:p>
            <a:pPr algn="l"/>
            <a:r>
              <a:rPr lang="fr-FR" sz="1600" b="1" i="1" u="sng" strike="noStrike" dirty="0">
                <a:solidFill>
                  <a:schemeClr val="tx1"/>
                </a:solidFill>
                <a:effectLst/>
                <a:latin typeface="Roboto" panose="02000000000000000000" pitchFamily="2" charset="0"/>
              </a:rPr>
              <a:t>Le rôle du coach en développement personnel/ coach de vie</a:t>
            </a:r>
          </a:p>
          <a:p>
            <a:pPr algn="l"/>
            <a:r>
              <a:rPr lang="fr-FR" sz="1600" b="0" i="0" u="none" strike="noStrike" dirty="0">
                <a:solidFill>
                  <a:schemeClr val="tx1"/>
                </a:solidFill>
                <a:effectLst/>
                <a:latin typeface="Roboto" panose="02000000000000000000" pitchFamily="2" charset="0"/>
              </a:rPr>
              <a:t>Le rôle du coach en développement personnel est d’aider la personne </a:t>
            </a:r>
            <a:r>
              <a:rPr lang="fr-FR" sz="1600" b="0" i="0" u="none" strike="noStrike" dirty="0">
                <a:solidFill>
                  <a:srgbClr val="FFFF00"/>
                </a:solidFill>
                <a:effectLst/>
                <a:latin typeface="Roboto" panose="02000000000000000000" pitchFamily="2" charset="0"/>
              </a:rPr>
              <a:t>entraînée</a:t>
            </a:r>
            <a:r>
              <a:rPr lang="fr-FR" sz="1600" b="0" i="0" u="none" strike="noStrike" dirty="0">
                <a:solidFill>
                  <a:schemeClr val="tx1"/>
                </a:solidFill>
                <a:effectLst/>
                <a:latin typeface="Roboto" panose="02000000000000000000" pitchFamily="2" charset="0"/>
              </a:rPr>
              <a:t> à développer et améliorer certains aspects liés à sa vie personnelle.</a:t>
            </a:r>
          </a:p>
          <a:p>
            <a:pPr algn="l"/>
            <a:r>
              <a:rPr lang="fr-FR" sz="1600" b="0" i="0" u="none" strike="noStrike" dirty="0">
                <a:solidFill>
                  <a:schemeClr val="tx1"/>
                </a:solidFill>
                <a:effectLst/>
                <a:latin typeface="Roboto" panose="02000000000000000000" pitchFamily="2" charset="0"/>
              </a:rPr>
              <a:t>Il peut s’agir d’améliorer la qualité de ses relations avec les personnes qui l’entourent, gagner </a:t>
            </a:r>
            <a:r>
              <a:rPr lang="fr-FR" sz="1600" dirty="0">
                <a:solidFill>
                  <a:srgbClr val="FFFF00"/>
                </a:solidFill>
                <a:latin typeface="Roboto" panose="02000000000000000000" pitchFamily="2" charset="0"/>
              </a:rPr>
              <a:t>de la</a:t>
            </a:r>
            <a:r>
              <a:rPr lang="fr-FR" sz="1600" b="0" i="0" u="none" strike="noStrike" dirty="0">
                <a:solidFill>
                  <a:srgbClr val="FFFF00"/>
                </a:solidFill>
                <a:effectLst/>
                <a:latin typeface="Roboto" panose="02000000000000000000" pitchFamily="2" charset="0"/>
              </a:rPr>
              <a:t> </a:t>
            </a:r>
            <a:r>
              <a:rPr lang="fr-FR" sz="1600" b="0" i="0" u="none" strike="noStrike" dirty="0">
                <a:solidFill>
                  <a:schemeClr val="tx1"/>
                </a:solidFill>
                <a:effectLst/>
                <a:latin typeface="Roboto" panose="02000000000000000000" pitchFamily="2" charset="0"/>
              </a:rPr>
              <a:t>confiance en soi etc.</a:t>
            </a:r>
            <a:endParaRPr lang="fr-FR" sz="1600" b="0" i="0" u="none" strike="noStrike" dirty="0">
              <a:solidFill>
                <a:srgbClr val="222222"/>
              </a:solidFill>
              <a:effectLst/>
              <a:latin typeface="Roboto" panose="02000000000000000000" pitchFamily="2" charset="0"/>
            </a:endParaRPr>
          </a:p>
        </p:txBody>
      </p:sp>
      <p:sp>
        <p:nvSpPr>
          <p:cNvPr id="8" name="Sous-titre 3">
            <a:extLst>
              <a:ext uri="{FF2B5EF4-FFF2-40B4-BE49-F238E27FC236}">
                <a16:creationId xmlns:a16="http://schemas.microsoft.com/office/drawing/2014/main" id="{7324D3BC-84BD-5169-C6CE-069B186B67DF}"/>
              </a:ext>
            </a:extLst>
          </p:cNvPr>
          <p:cNvSpPr>
            <a:spLocks noGrp="1"/>
          </p:cNvSpPr>
          <p:nvPr/>
        </p:nvSpPr>
        <p:spPr>
          <a:xfrm>
            <a:off x="762000" y="3583675"/>
            <a:ext cx="10668000" cy="1524000"/>
          </a:xfrm>
          <a:prstGeom prst="rect">
            <a:avLst/>
          </a:prstGeom>
        </p:spPr>
        <p:txBody>
          <a:bodyPr vert="horz" lIns="91440" tIns="45720" rIns="91440" bIns="45720" rtlCol="0">
            <a:noAutofit/>
          </a:bodyPr>
          <a:lstStyle>
            <a:lvl1pPr marL="0" indent="0" algn="ctr" defTabSz="914400" rtl="0" eaLnBrk="1" latinLnBrk="0" hangingPunct="1">
              <a:lnSpc>
                <a:spcPct val="125000"/>
              </a:lnSpc>
              <a:spcBef>
                <a:spcPts val="1000"/>
              </a:spcBef>
              <a:buFont typeface="Arial" panose="020B0604020202020204" pitchFamily="34" charset="0"/>
              <a:buNone/>
              <a:defRPr sz="2400" kern="1200">
                <a:solidFill>
                  <a:schemeClr val="tx1">
                    <a:alpha val="70000"/>
                  </a:schemeClr>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a:solidFill>
                  <a:schemeClr val="tx1">
                    <a:alpha val="70000"/>
                  </a:schemeClr>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a:solidFill>
                  <a:schemeClr val="tx1">
                    <a:alpha val="70000"/>
                  </a:schemeClr>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b="1" i="1" u="sng" strike="noStrike" dirty="0">
                <a:solidFill>
                  <a:schemeClr val="tx1"/>
                </a:solidFill>
                <a:effectLst/>
                <a:latin typeface="Roboto" panose="02000000000000000000" pitchFamily="2" charset="0"/>
              </a:rPr>
              <a:t>Le rôle du coach sportif </a:t>
            </a:r>
          </a:p>
          <a:p>
            <a:pPr algn="l"/>
            <a:r>
              <a:rPr lang="fr-FR" sz="1600" b="0" i="0" u="none" strike="noStrike" dirty="0">
                <a:solidFill>
                  <a:schemeClr val="tx1"/>
                </a:solidFill>
                <a:effectLst/>
                <a:latin typeface="Roboto" panose="02000000000000000000" pitchFamily="2" charset="0"/>
              </a:rPr>
              <a:t>Ces professionnels sont en mesure d’accompagner durablement </a:t>
            </a:r>
            <a:r>
              <a:rPr lang="fr-FR" sz="1600" b="0" i="0" u="none" strike="noStrike" dirty="0">
                <a:solidFill>
                  <a:srgbClr val="FFFF00"/>
                </a:solidFill>
                <a:effectLst/>
                <a:latin typeface="Roboto" panose="02000000000000000000" pitchFamily="2" charset="0"/>
              </a:rPr>
              <a:t>des</a:t>
            </a:r>
            <a:r>
              <a:rPr lang="fr-FR" sz="1600" b="0" i="0" u="none" strike="noStrike" dirty="0">
                <a:solidFill>
                  <a:schemeClr val="tx1"/>
                </a:solidFill>
                <a:effectLst/>
                <a:latin typeface="Roboto" panose="02000000000000000000" pitchFamily="2" charset="0"/>
              </a:rPr>
              <a:t> personnes et de leur proposer des plans d’actions et programmes en lien avec les objectifs sportifs qu’ils souhaitent réaliser.</a:t>
            </a:r>
          </a:p>
          <a:p>
            <a:pPr algn="l"/>
            <a:r>
              <a:rPr lang="fr-FR" sz="1600" b="0" i="0" u="none" strike="noStrike" dirty="0">
                <a:solidFill>
                  <a:schemeClr val="tx1"/>
                </a:solidFill>
                <a:effectLst/>
                <a:latin typeface="Roboto" panose="02000000000000000000" pitchFamily="2" charset="0"/>
              </a:rPr>
              <a:t> Ses compétences en communication sont de précieux atouts pour motiver </a:t>
            </a:r>
            <a:r>
              <a:rPr lang="fr-FR" sz="1600" b="0" i="0" u="none" strike="noStrike" dirty="0">
                <a:solidFill>
                  <a:srgbClr val="FFFF00"/>
                </a:solidFill>
                <a:effectLst/>
                <a:latin typeface="Roboto" panose="02000000000000000000" pitchFamily="2" charset="0"/>
              </a:rPr>
              <a:t>un adhérent ou client </a:t>
            </a:r>
            <a:r>
              <a:rPr lang="fr-FR" sz="1600" b="0" i="0" u="none" strike="noStrike" dirty="0">
                <a:solidFill>
                  <a:schemeClr val="tx1"/>
                </a:solidFill>
                <a:effectLst/>
                <a:latin typeface="Roboto" panose="02000000000000000000" pitchFamily="2" charset="0"/>
              </a:rPr>
              <a:t>et l’aider à se dépasser.</a:t>
            </a:r>
          </a:p>
          <a:p>
            <a:pPr marL="285750" indent="-285750" algn="l">
              <a:buFontTx/>
              <a:buChar char="-"/>
            </a:pPr>
            <a:r>
              <a:rPr lang="fr-FR" sz="1600" dirty="0">
                <a:solidFill>
                  <a:schemeClr val="tx1"/>
                </a:solidFill>
                <a:latin typeface="Roboto" panose="02000000000000000000" pitchFamily="2" charset="0"/>
              </a:rPr>
              <a:t>Remise en forme, </a:t>
            </a:r>
            <a:r>
              <a:rPr lang="fr-FR" sz="1600" dirty="0">
                <a:solidFill>
                  <a:srgbClr val="FFFF00"/>
                </a:solidFill>
                <a:latin typeface="Roboto" panose="02000000000000000000" pitchFamily="2" charset="0"/>
              </a:rPr>
              <a:t>entretien</a:t>
            </a:r>
            <a:r>
              <a:rPr lang="fr-FR" sz="1600" dirty="0">
                <a:solidFill>
                  <a:schemeClr val="tx1"/>
                </a:solidFill>
                <a:latin typeface="Roboto" panose="02000000000000000000" pitchFamily="2" charset="0"/>
              </a:rPr>
              <a:t> du physique </a:t>
            </a:r>
            <a:endParaRPr lang="fr-FR" sz="1600" strike="noStrike" dirty="0">
              <a:solidFill>
                <a:schemeClr val="tx1"/>
              </a:solidFill>
              <a:effectLst/>
              <a:latin typeface="Roboto" panose="02000000000000000000" pitchFamily="2" charset="0"/>
            </a:endParaRPr>
          </a:p>
          <a:p>
            <a:pPr marL="285750" indent="-285750" algn="l">
              <a:buFontTx/>
              <a:buChar char="-"/>
            </a:pPr>
            <a:r>
              <a:rPr lang="fr-FR" sz="1600" dirty="0">
                <a:solidFill>
                  <a:schemeClr val="tx1"/>
                </a:solidFill>
                <a:latin typeface="Roboto" panose="02000000000000000000" pitchFamily="2" charset="0"/>
              </a:rPr>
              <a:t>Performance sportive </a:t>
            </a:r>
            <a:endParaRPr lang="fr-FR" sz="1600" strike="noStrike" dirty="0">
              <a:solidFill>
                <a:schemeClr val="tx1"/>
              </a:solidFill>
              <a:effectLst/>
              <a:latin typeface="Roboto" panose="02000000000000000000" pitchFamily="2" charset="0"/>
            </a:endParaRPr>
          </a:p>
        </p:txBody>
      </p:sp>
    </p:spTree>
    <p:extLst>
      <p:ext uri="{BB962C8B-B14F-4D97-AF65-F5344CB8AC3E}">
        <p14:creationId xmlns:p14="http://schemas.microsoft.com/office/powerpoint/2010/main" val="411786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48765" y="-517960"/>
            <a:ext cx="10668000" cy="2286000"/>
          </a:xfrm>
        </p:spPr>
        <p:txBody>
          <a:bodyPr anchor="ctr"/>
          <a:lstStyle/>
          <a:p>
            <a:r>
              <a:rPr lang="fr-FR" b="1" i="1" u="sng" dirty="0">
                <a:latin typeface="Times New Roman" panose="02020603050405020304" pitchFamily="18" charset="0"/>
                <a:cs typeface="Times New Roman" panose="02020603050405020304" pitchFamily="18" charset="0"/>
              </a:rPr>
              <a:t>Sommaire</a:t>
            </a:r>
            <a:r>
              <a:rPr lang="fr-FR" b="1" i="1" u="sng" dirty="0"/>
              <a:t> </a:t>
            </a:r>
          </a:p>
        </p:txBody>
      </p:sp>
      <p:sp>
        <p:nvSpPr>
          <p:cNvPr id="3" name="Sous-titre 2">
            <a:extLst>
              <a:ext uri="{FF2B5EF4-FFF2-40B4-BE49-F238E27FC236}">
                <a16:creationId xmlns:a16="http://schemas.microsoft.com/office/drawing/2014/main" id="{E5FC6A0A-97C1-35C5-963B-E56EDAB9309F}"/>
              </a:ext>
            </a:extLst>
          </p:cNvPr>
          <p:cNvSpPr>
            <a:spLocks noGrp="1"/>
          </p:cNvSpPr>
          <p:nvPr>
            <p:ph type="subTitle" idx="1"/>
          </p:nvPr>
        </p:nvSpPr>
        <p:spPr>
          <a:xfrm>
            <a:off x="762000" y="1571313"/>
            <a:ext cx="10668000" cy="4280648"/>
          </a:xfrm>
          <a:noFill/>
        </p:spPr>
        <p:txBody>
          <a:bodyPr>
            <a:normAutofit lnSpcReduction="10000"/>
          </a:bodyPr>
          <a:lstStyle/>
          <a:p>
            <a:pPr marL="457200" indent="-457200" algn="l">
              <a:buFont typeface="Wingdings" pitchFamily="2" charset="2"/>
              <a:buChar char="v"/>
            </a:pPr>
            <a:r>
              <a:rPr lang="fr-FR" sz="3200" dirty="0">
                <a:latin typeface="Times New Roman" panose="02020603050405020304" pitchFamily="18" charset="0"/>
                <a:cs typeface="Times New Roman" panose="02020603050405020304" pitchFamily="18" charset="0"/>
              </a:rPr>
              <a:t>Rôles du juge arbitre </a:t>
            </a:r>
          </a:p>
          <a:p>
            <a:pPr marL="457200" indent="-457200" algn="l">
              <a:buFont typeface="Wingdings" pitchFamily="2" charset="2"/>
              <a:buChar char="v"/>
            </a:pPr>
            <a:r>
              <a:rPr lang="fr-FR" sz="3200" dirty="0">
                <a:latin typeface="Times New Roman" panose="02020603050405020304" pitchFamily="18" charset="0"/>
                <a:cs typeface="Times New Roman" panose="02020603050405020304" pitchFamily="18" charset="0"/>
              </a:rPr>
              <a:t>système de pointage </a:t>
            </a:r>
          </a:p>
          <a:p>
            <a:pPr marL="457200" indent="-457200" algn="l">
              <a:buFont typeface="Wingdings" pitchFamily="2" charset="2"/>
              <a:buChar char="v"/>
            </a:pPr>
            <a:r>
              <a:rPr lang="fr-FR" sz="3200" dirty="0">
                <a:latin typeface="Times New Roman" panose="02020603050405020304" pitchFamily="18" charset="0"/>
                <a:cs typeface="Times New Roman" panose="02020603050405020304" pitchFamily="18" charset="0"/>
              </a:rPr>
              <a:t>Rappel sécurité </a:t>
            </a:r>
          </a:p>
          <a:p>
            <a:pPr marL="457200" indent="-457200" algn="l">
              <a:buFont typeface="Wingdings" pitchFamily="2" charset="2"/>
              <a:buChar char="v"/>
            </a:pPr>
            <a:r>
              <a:rPr lang="fr-FR" sz="3200" dirty="0">
                <a:latin typeface="Times New Roman" panose="02020603050405020304" pitchFamily="18" charset="0"/>
                <a:cs typeface="Times New Roman" panose="02020603050405020304" pitchFamily="18" charset="0"/>
              </a:rPr>
              <a:t>Particularité assaut enfant</a:t>
            </a:r>
          </a:p>
          <a:p>
            <a:pPr marL="457200" indent="-457200" algn="l">
              <a:buFont typeface="Wingdings" pitchFamily="2" charset="2"/>
              <a:buChar char="v"/>
            </a:pPr>
            <a:r>
              <a:rPr lang="fr-FR" sz="3200" dirty="0">
                <a:latin typeface="Times New Roman" panose="02020603050405020304" pitchFamily="18" charset="0"/>
                <a:cs typeface="Times New Roman" panose="02020603050405020304" pitchFamily="18" charset="0"/>
              </a:rPr>
              <a:t> Rôle des </a:t>
            </a:r>
            <a:r>
              <a:rPr lang="fr-FR" sz="3200" dirty="0">
                <a:solidFill>
                  <a:schemeClr val="tx1"/>
                </a:solidFill>
                <a:latin typeface="Times New Roman" panose="02020603050405020304" pitchFamily="18" charset="0"/>
                <a:cs typeface="Times New Roman" panose="02020603050405020304" pitchFamily="18" charset="0"/>
              </a:rPr>
              <a:t>coachs</a:t>
            </a:r>
          </a:p>
          <a:p>
            <a:pPr marL="457200" indent="-457200" algn="l">
              <a:buFont typeface="Wingdings" pitchFamily="2" charset="2"/>
              <a:buChar char="v"/>
            </a:pPr>
            <a:r>
              <a:rPr lang="fr-FR" sz="32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29496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48765" y="-517960"/>
            <a:ext cx="10668000" cy="2286000"/>
          </a:xfrm>
        </p:spPr>
        <p:txBody>
          <a:bodyPr anchor="ctr"/>
          <a:lstStyle/>
          <a:p>
            <a:r>
              <a:rPr lang="fr-FR" b="1" i="1" u="sng" dirty="0"/>
              <a:t>Rôles du coach </a:t>
            </a:r>
          </a:p>
        </p:txBody>
      </p:sp>
      <p:sp>
        <p:nvSpPr>
          <p:cNvPr id="3" name="Sous-titre 2">
            <a:extLst>
              <a:ext uri="{FF2B5EF4-FFF2-40B4-BE49-F238E27FC236}">
                <a16:creationId xmlns:a16="http://schemas.microsoft.com/office/drawing/2014/main" id="{E5FC6A0A-97C1-35C5-963B-E56EDAB9309F}"/>
              </a:ext>
            </a:extLst>
          </p:cNvPr>
          <p:cNvSpPr>
            <a:spLocks noGrp="1"/>
          </p:cNvSpPr>
          <p:nvPr>
            <p:ph type="subTitle" idx="1"/>
          </p:nvPr>
        </p:nvSpPr>
        <p:spPr>
          <a:xfrm>
            <a:off x="762000" y="1768040"/>
            <a:ext cx="10668000" cy="4280648"/>
          </a:xfrm>
        </p:spPr>
        <p:txBody>
          <a:bodyPr>
            <a:noAutofit/>
          </a:bodyPr>
          <a:lstStyle/>
          <a:p>
            <a:pPr algn="l"/>
            <a:r>
              <a:rPr lang="fr-FR" sz="1600" b="1" i="1" u="sng" strike="noStrike" dirty="0">
                <a:solidFill>
                  <a:schemeClr val="tx1"/>
                </a:solidFill>
                <a:effectLst/>
                <a:latin typeface="Roboto" panose="02000000000000000000" pitchFamily="2" charset="0"/>
              </a:rPr>
              <a:t>Le rôle du coach </a:t>
            </a:r>
            <a:r>
              <a:rPr lang="fr-FR" sz="1600" b="1" i="1" u="sng" dirty="0">
                <a:solidFill>
                  <a:schemeClr val="tx1"/>
                </a:solidFill>
                <a:latin typeface="Roboto" panose="02000000000000000000" pitchFamily="2" charset="0"/>
              </a:rPr>
              <a:t>lors des compétitions </a:t>
            </a:r>
            <a:r>
              <a:rPr lang="fr-FR" sz="1600" b="1" i="1" u="sng" strike="noStrike" dirty="0">
                <a:solidFill>
                  <a:schemeClr val="tx1"/>
                </a:solidFill>
                <a:effectLst/>
                <a:latin typeface="Roboto" panose="02000000000000000000" pitchFamily="2" charset="0"/>
              </a:rPr>
              <a:t> </a:t>
            </a:r>
          </a:p>
          <a:p>
            <a:pPr algn="l"/>
            <a:endParaRPr lang="fr-FR" sz="1600" dirty="0">
              <a:solidFill>
                <a:schemeClr val="tx1"/>
              </a:solidFill>
              <a:latin typeface="Roboto" panose="02000000000000000000" pitchFamily="2" charset="0"/>
            </a:endParaRPr>
          </a:p>
          <a:p>
            <a:pPr algn="l"/>
            <a:r>
              <a:rPr lang="fr-FR" sz="1600" i="0" u="none" strike="noStrike" dirty="0">
                <a:solidFill>
                  <a:schemeClr val="tx1"/>
                </a:solidFill>
                <a:effectLst/>
                <a:latin typeface="Roboto" panose="02000000000000000000" pitchFamily="2" charset="0"/>
              </a:rPr>
              <a:t>Comme nous l’avons vue précédemment le rôle de coach prend en compte plusieurs aspects. </a:t>
            </a:r>
          </a:p>
          <a:p>
            <a:pPr algn="l"/>
            <a:r>
              <a:rPr lang="fr-FR" sz="1600" dirty="0">
                <a:solidFill>
                  <a:schemeClr val="tx1"/>
                </a:solidFill>
                <a:latin typeface="Roboto" panose="02000000000000000000" pitchFamily="2" charset="0"/>
              </a:rPr>
              <a:t>Lors des compétitions, le coach doit avoir une attention particulière à la préparation mentale, le vocabulaire utilisé face à son Nakmuay. </a:t>
            </a:r>
          </a:p>
          <a:p>
            <a:pPr algn="l"/>
            <a:r>
              <a:rPr lang="fr-FR" sz="1600" b="0" i="0" u="none" strike="noStrike" dirty="0">
                <a:solidFill>
                  <a:schemeClr val="tx1"/>
                </a:solidFill>
                <a:effectLst/>
                <a:latin typeface="Roboto" panose="02000000000000000000" pitchFamily="2" charset="0"/>
              </a:rPr>
              <a:t>Le but est de recentré les pensées de votre boxeur, le mettre dans les meilleures conditions possibles d’un Point de vue physique et mentale pour appréhender un combat. </a:t>
            </a:r>
          </a:p>
          <a:p>
            <a:pPr algn="l"/>
            <a:r>
              <a:rPr lang="fr-FR" sz="1600" dirty="0">
                <a:solidFill>
                  <a:schemeClr val="tx1"/>
                </a:solidFill>
                <a:latin typeface="Roboto" panose="02000000000000000000" pitchFamily="2" charset="0"/>
              </a:rPr>
              <a:t>Une fois le combat commencé le but est d’analyser le combat en cours, pour pouvoir donner des solutions technico tactique en réponse à une difficulté constatée ou pour pouvoir terminé le combat plus facilement. Même si la plus grande partie du travail reste à faire par votre Nakmuay. </a:t>
            </a:r>
          </a:p>
          <a:p>
            <a:pPr algn="l"/>
            <a:r>
              <a:rPr lang="fr-FR" sz="1600" dirty="0">
                <a:solidFill>
                  <a:schemeClr val="tx1"/>
                </a:solidFill>
                <a:latin typeface="Roboto" panose="02000000000000000000" pitchFamily="2" charset="0"/>
              </a:rPr>
              <a:t>On se passerait bien de certains commentaires de coach « tu veux perdre ? «  « tue le » « mais qu’est ce que tu fou » </a:t>
            </a:r>
            <a:endParaRPr lang="fr-FR" sz="1600" b="0" i="0" u="none" strike="noStrike" dirty="0">
              <a:solidFill>
                <a:schemeClr val="tx1"/>
              </a:solidFill>
              <a:effectLst/>
              <a:latin typeface="Roboto" panose="02000000000000000000" pitchFamily="2" charset="0"/>
            </a:endParaRPr>
          </a:p>
          <a:p>
            <a:pPr algn="l"/>
            <a:endParaRPr lang="fr-FR" sz="1600" b="0" i="0" u="none" strike="noStrike" dirty="0">
              <a:solidFill>
                <a:schemeClr val="tx1"/>
              </a:solidFill>
              <a:effectLst/>
              <a:latin typeface="Roboto" panose="020F0502020204030204" pitchFamily="34" charset="0"/>
            </a:endParaRPr>
          </a:p>
        </p:txBody>
      </p:sp>
    </p:spTree>
    <p:extLst>
      <p:ext uri="{BB962C8B-B14F-4D97-AF65-F5344CB8AC3E}">
        <p14:creationId xmlns:p14="http://schemas.microsoft.com/office/powerpoint/2010/main" val="277985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762000" y="0"/>
            <a:ext cx="10668000" cy="1402080"/>
          </a:xfrm>
        </p:spPr>
        <p:txBody>
          <a:bodyPr anchor="ctr"/>
          <a:lstStyle/>
          <a:p>
            <a:r>
              <a:rPr lang="fr-FR" b="1" dirty="0">
                <a:latin typeface="Times New Roman" panose="02020603050405020304" pitchFamily="18" charset="0"/>
                <a:cs typeface="Times New Roman" panose="02020603050405020304" pitchFamily="18" charset="0"/>
              </a:rPr>
              <a:t>CONCLUSION</a:t>
            </a:r>
          </a:p>
        </p:txBody>
      </p:sp>
      <p:sp>
        <p:nvSpPr>
          <p:cNvPr id="3" name="Sous-titre 2">
            <a:extLst>
              <a:ext uri="{FF2B5EF4-FFF2-40B4-BE49-F238E27FC236}">
                <a16:creationId xmlns:a16="http://schemas.microsoft.com/office/drawing/2014/main" id="{E5FC6A0A-97C1-35C5-963B-E56EDAB9309F}"/>
              </a:ext>
            </a:extLst>
          </p:cNvPr>
          <p:cNvSpPr>
            <a:spLocks noGrp="1"/>
          </p:cNvSpPr>
          <p:nvPr>
            <p:ph type="subTitle" idx="1"/>
          </p:nvPr>
        </p:nvSpPr>
        <p:spPr>
          <a:xfrm>
            <a:off x="762000" y="1195016"/>
            <a:ext cx="10668000" cy="5181400"/>
          </a:xfrm>
        </p:spPr>
        <p:txBody>
          <a:bodyPr>
            <a:noAutofit/>
          </a:bodyPr>
          <a:lstStyle/>
          <a:p>
            <a:r>
              <a:rPr lang="fr-FR" sz="1800" b="1" dirty="0">
                <a:effectLst/>
                <a:latin typeface="Times New Roman" panose="02020603050405020304" pitchFamily="18" charset="0"/>
                <a:ea typeface="MS Mincho" panose="02020609040205080304" pitchFamily="49" charset="-128"/>
              </a:rPr>
              <a:t>CONTEXTE DE L’ARBITRAGE MUAY THAÏ :</a:t>
            </a:r>
          </a:p>
          <a:p>
            <a:pPr>
              <a:lnSpc>
                <a:spcPts val="1500"/>
              </a:lnSpc>
              <a:spcBef>
                <a:spcPts val="600"/>
              </a:spcBef>
            </a:pPr>
            <a:endParaRPr lang="fr-FR" sz="1800" b="1" dirty="0">
              <a:latin typeface="Times New Roman" panose="02020603050405020304" pitchFamily="18" charset="0"/>
              <a:ea typeface="MS Mincho" panose="02020609040205080304" pitchFamily="49" charset="-128"/>
            </a:endParaRPr>
          </a:p>
          <a:p>
            <a:pPr algn="l">
              <a:lnSpc>
                <a:spcPct val="100000"/>
              </a:lnSpc>
              <a:spcBef>
                <a:spcPts val="0"/>
              </a:spcBef>
            </a:pPr>
            <a:r>
              <a:rPr lang="fr-FR" sz="1800" dirty="0">
                <a:effectLst/>
                <a:latin typeface="Times New Roman" panose="02020603050405020304" pitchFamily="18" charset="0"/>
                <a:ea typeface="MS Mincho" panose="02020609040205080304" pitchFamily="49" charset="-128"/>
              </a:rPr>
              <a:t>L’aménagement des conditions de l’affrontement physique et technique est organisé par la prise en compte progressive du règlement sportif  ainsi que par la mise en place d’un rapport de force raisonné et évolutif. </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MS Mincho" panose="02020609040205080304" pitchFamily="49" charset="-128"/>
              </a:rPr>
              <a:t>L’approfondissement des compétences, donne au combat debout une place croissante conforme à la dimension culturelle et historique du Muay Thaï.</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MS Mincho" panose="02020609040205080304" pitchFamily="49" charset="-128"/>
              </a:rPr>
              <a:t>Il nous faut gérer la sécurité active et passive relative au respect de la surface de combat et des violations réglementaires, qui mettent directement les Nakmuay en danger.</a:t>
            </a:r>
            <a:endParaRPr lang="fr-FR" sz="1800" dirty="0">
              <a:latin typeface="Times New Roman" panose="02020603050405020304" pitchFamily="18" charset="0"/>
              <a:ea typeface="MS Mincho" panose="02020609040205080304" pitchFamily="49" charset="-128"/>
            </a:endParaRPr>
          </a:p>
          <a:p>
            <a:pPr algn="just"/>
            <a:r>
              <a:rPr lang="fr-FR" sz="1800" dirty="0">
                <a:effectLst/>
                <a:latin typeface="Times New Roman" panose="02020603050405020304" pitchFamily="18" charset="0"/>
                <a:ea typeface="MS Mincho" panose="02020609040205080304" pitchFamily="49" charset="-128"/>
              </a:rPr>
              <a:t>Organiser le début et la fin d’un combat délimité dans le temps et l’espace, juger des temps d’arrêt et de reprises nécessaires, faire reprendre le combat ou non, </a:t>
            </a:r>
            <a:r>
              <a:rPr lang="fr-FR" sz="1800" dirty="0">
                <a:latin typeface="Times New Roman" panose="02020603050405020304" pitchFamily="18" charset="0"/>
                <a:ea typeface="MS Mincho" panose="02020609040205080304" pitchFamily="49" charset="-128"/>
              </a:rPr>
              <a:t>telle </a:t>
            </a:r>
            <a:r>
              <a:rPr lang="fr-FR" sz="1800" dirty="0">
                <a:effectLst/>
                <a:latin typeface="Times New Roman" panose="02020603050405020304" pitchFamily="18" charset="0"/>
                <a:ea typeface="MS Mincho" panose="02020609040205080304" pitchFamily="49" charset="-128"/>
              </a:rPr>
              <a:t>doit être notre devise.</a:t>
            </a:r>
            <a:endParaRPr lang="fr-FR" sz="1800" dirty="0">
              <a:latin typeface="Times New Roman" panose="02020603050405020304" pitchFamily="18" charset="0"/>
              <a:ea typeface="MS Mincho" panose="02020609040205080304" pitchFamily="49" charset="-128"/>
            </a:endParaRPr>
          </a:p>
          <a:p>
            <a:pPr algn="just"/>
            <a:r>
              <a:rPr lang="fr-FR" sz="1800" dirty="0">
                <a:effectLst/>
                <a:latin typeface="Times New Roman" panose="02020603050405020304" pitchFamily="18" charset="0"/>
                <a:ea typeface="MS Mincho" panose="02020609040205080304" pitchFamily="49" charset="-128"/>
              </a:rPr>
              <a:t>Assurer la continuité du combat par des prises de décisions rapides, et sa fluidité par une anticipation relative au contexte technico-tactique</a:t>
            </a:r>
            <a:r>
              <a:rPr lang="fr-FR" sz="1800" dirty="0">
                <a:latin typeface="Times New Roman" panose="02020603050405020304" pitchFamily="18" charset="0"/>
                <a:ea typeface="MS Mincho" panose="02020609040205080304" pitchFamily="49" charset="-128"/>
              </a:rPr>
              <a:t> doit être également notre préoccupation première,</a:t>
            </a:r>
            <a:endParaRPr lang="fr-FR" sz="1800" dirty="0">
              <a:effectLst/>
              <a:latin typeface="Times New Roman" panose="02020603050405020304" pitchFamily="18" charset="0"/>
              <a:ea typeface="MS Mincho" panose="02020609040205080304" pitchFamily="49" charset="-128"/>
            </a:endParaRPr>
          </a:p>
          <a:p>
            <a:pPr algn="just"/>
            <a:r>
              <a:rPr lang="fr-FR" sz="1800" dirty="0">
                <a:effectLst/>
                <a:latin typeface="Times New Roman" panose="02020603050405020304" pitchFamily="18" charset="0"/>
                <a:ea typeface="MS Mincho" panose="02020609040205080304" pitchFamily="49" charset="-128"/>
              </a:rPr>
              <a:t>Tout cela devra nous guider </a:t>
            </a:r>
            <a:r>
              <a:rPr lang="fr-FR" sz="1800" dirty="0">
                <a:latin typeface="Times New Roman" panose="02020603050405020304" pitchFamily="18" charset="0"/>
                <a:ea typeface="MS Mincho" panose="02020609040205080304" pitchFamily="49" charset="-128"/>
              </a:rPr>
              <a:t>pour </a:t>
            </a:r>
            <a:r>
              <a:rPr lang="fr-FR" sz="1800" dirty="0">
                <a:effectLst/>
                <a:latin typeface="Times New Roman" panose="02020603050405020304" pitchFamily="18" charset="0"/>
                <a:ea typeface="MS Mincho" panose="02020609040205080304" pitchFamily="49" charset="-128"/>
              </a:rPr>
              <a:t>organiser les rencontres avec une gestion matérielle et humaine de qualité.</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a:p>
            <a:pPr algn="l"/>
            <a:endParaRPr lang="fr-FR" sz="1600" b="0" i="0" u="none" strike="noStrike" dirty="0">
              <a:solidFill>
                <a:schemeClr val="tx1"/>
              </a:solidFill>
              <a:effectLst/>
              <a:latin typeface="Roboto" panose="020F0502020204030204" pitchFamily="34" charset="0"/>
            </a:endParaRPr>
          </a:p>
        </p:txBody>
      </p:sp>
    </p:spTree>
    <p:extLst>
      <p:ext uri="{BB962C8B-B14F-4D97-AF65-F5344CB8AC3E}">
        <p14:creationId xmlns:p14="http://schemas.microsoft.com/office/powerpoint/2010/main" val="325085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895848" y="-528543"/>
            <a:ext cx="10668000" cy="2286000"/>
          </a:xfrm>
        </p:spPr>
        <p:txBody>
          <a:bodyPr anchor="ctr"/>
          <a:lstStyle/>
          <a:p>
            <a:r>
              <a:rPr lang="fr-FR" b="1" i="1" u="sng" dirty="0">
                <a:latin typeface="Times New Roman" panose="02020603050405020304" pitchFamily="18" charset="0"/>
                <a:cs typeface="Times New Roman" panose="02020603050405020304" pitchFamily="18" charset="0"/>
              </a:rPr>
              <a:t>Rôles du juges arbitre  </a:t>
            </a:r>
          </a:p>
        </p:txBody>
      </p:sp>
      <p:sp>
        <p:nvSpPr>
          <p:cNvPr id="3" name="Sous-titre 2">
            <a:extLst>
              <a:ext uri="{FF2B5EF4-FFF2-40B4-BE49-F238E27FC236}">
                <a16:creationId xmlns:a16="http://schemas.microsoft.com/office/drawing/2014/main" id="{E5FC6A0A-97C1-35C5-963B-E56EDAB9309F}"/>
              </a:ext>
            </a:extLst>
          </p:cNvPr>
          <p:cNvSpPr>
            <a:spLocks noGrp="1"/>
          </p:cNvSpPr>
          <p:nvPr>
            <p:ph type="subTitle" idx="1"/>
          </p:nvPr>
        </p:nvSpPr>
        <p:spPr>
          <a:xfrm>
            <a:off x="596402" y="1098176"/>
            <a:ext cx="10668000" cy="4280648"/>
          </a:xfrm>
        </p:spPr>
        <p:txBody>
          <a:bodyPr>
            <a:noAutofit/>
          </a:bodyPr>
          <a:lstStyle/>
          <a:p>
            <a:pPr algn="l"/>
            <a:r>
              <a:rPr lang="fr-FR" b="1" i="1" u="sng" dirty="0">
                <a:latin typeface="Times New Roman" panose="02020603050405020304" pitchFamily="18" charset="0"/>
                <a:ea typeface="Roboto" panose="02000000000000000000" pitchFamily="2" charset="0"/>
                <a:cs typeface="Times New Roman" panose="02020603050405020304" pitchFamily="18" charset="0"/>
              </a:rPr>
              <a:t>Rappel :</a:t>
            </a:r>
          </a:p>
          <a:p>
            <a:pPr algn="l">
              <a:lnSpc>
                <a:spcPct val="100000"/>
              </a:lnSpc>
            </a:pPr>
            <a:r>
              <a:rPr lang="fr-FR" dirty="0">
                <a:latin typeface="Times New Roman" panose="02020603050405020304" pitchFamily="18" charset="0"/>
                <a:ea typeface="Roboto" panose="02000000000000000000" pitchFamily="2" charset="0"/>
                <a:cs typeface="Times New Roman" panose="02020603050405020304" pitchFamily="18" charset="0"/>
              </a:rPr>
              <a:t> Avant d’entrer dans le détail, nous vous rappelons que la tolérance n’est pas complaisance ni faiblesse, et ce qui vous parait évident ne l’est pas forcément pour les autres.</a:t>
            </a:r>
          </a:p>
          <a:p>
            <a:pPr algn="l">
              <a:lnSpc>
                <a:spcPct val="100000"/>
              </a:lnSpc>
            </a:pPr>
            <a:r>
              <a:rPr lang="fr-FR" dirty="0">
                <a:latin typeface="Times New Roman" panose="02020603050405020304" pitchFamily="18" charset="0"/>
                <a:ea typeface="Roboto" panose="02000000000000000000" pitchFamily="2" charset="0"/>
                <a:cs typeface="Times New Roman" panose="02020603050405020304" pitchFamily="18" charset="0"/>
              </a:rPr>
              <a:t>Les fonctions arbitrales ont été conçues pour protéger, encadrer et développer une discipline dont les origines remontent à plusieurs siècles et dont les premières règles modernes remontent aux années 30.</a:t>
            </a:r>
          </a:p>
          <a:p>
            <a:pPr algn="l">
              <a:lnSpc>
                <a:spcPct val="100000"/>
              </a:lnSpc>
            </a:pPr>
            <a:r>
              <a:rPr lang="fr-FR" dirty="0">
                <a:latin typeface="Times New Roman" panose="02020603050405020304" pitchFamily="18" charset="0"/>
                <a:ea typeface="Roboto" panose="02000000000000000000" pitchFamily="2" charset="0"/>
                <a:cs typeface="Times New Roman" panose="02020603050405020304" pitchFamily="18" charset="0"/>
              </a:rPr>
              <a:t>Le juge-arbitre doit constamment se perfectionner, dans sa connaissance des règles, en se tenant ouvert à leurs évolutions possibles.</a:t>
            </a:r>
          </a:p>
          <a:p>
            <a:pPr algn="l">
              <a:lnSpc>
                <a:spcPct val="100000"/>
              </a:lnSpc>
            </a:pPr>
            <a:r>
              <a:rPr lang="fr-FR" dirty="0">
                <a:latin typeface="Times New Roman" panose="02020603050405020304" pitchFamily="18" charset="0"/>
                <a:ea typeface="Roboto" panose="02000000000000000000" pitchFamily="2" charset="0"/>
                <a:cs typeface="Times New Roman" panose="02020603050405020304" pitchFamily="18" charset="0"/>
              </a:rPr>
              <a:t>Ces courtes réflexions nous montrent combien notre rôle est important. Nous sommes responsables de la règle écrite et de son application, mais aussi des éducateurs afin que cette discipline continue de respecter ses grands principes.</a:t>
            </a:r>
          </a:p>
          <a:p>
            <a:pPr algn="l">
              <a:lnSpc>
                <a:spcPct val="100000"/>
              </a:lnSpc>
            </a:pPr>
            <a:endParaRPr lang="fr-FR" dirty="0">
              <a:latin typeface="Roboto" panose="02000000000000000000" pitchFamily="2" charset="0"/>
              <a:ea typeface="Roboto" panose="02000000000000000000" pitchFamily="2" charset="0"/>
              <a:cs typeface="Roboto" panose="02000000000000000000" pitchFamily="2" charset="0"/>
            </a:endParaRPr>
          </a:p>
          <a:p>
            <a:pPr algn="l"/>
            <a:r>
              <a:rPr lang="fr-FR" dirty="0">
                <a:latin typeface="Times New Roman" panose="02020603050405020304" pitchFamily="18" charset="0"/>
                <a:ea typeface="Roboto" panose="02000000000000000000" pitchFamily="2" charset="0"/>
                <a:cs typeface="Times New Roman" panose="02020603050405020304" pitchFamily="18" charset="0"/>
              </a:rPr>
              <a:t>Tout manquement de respect, verbal ou physique envers les officiels et les représentants de l’AFMT, pourra entraîner des sanctions disciplinaires et pécuniaires auprès de la Commission de </a:t>
            </a:r>
            <a:r>
              <a:rPr lang="fr-FR" dirty="0" err="1">
                <a:latin typeface="Times New Roman" panose="02020603050405020304" pitchFamily="18" charset="0"/>
                <a:ea typeface="Roboto" panose="02000000000000000000" pitchFamily="2" charset="0"/>
                <a:cs typeface="Times New Roman" panose="02020603050405020304" pitchFamily="18" charset="0"/>
              </a:rPr>
              <a:t>Discipline.Code</a:t>
            </a:r>
            <a:r>
              <a:rPr lang="fr-FR" dirty="0">
                <a:latin typeface="Times New Roman" panose="02020603050405020304" pitchFamily="18" charset="0"/>
                <a:ea typeface="Roboto" panose="02000000000000000000" pitchFamily="2" charset="0"/>
                <a:cs typeface="Times New Roman" panose="02020603050405020304" pitchFamily="18" charset="0"/>
              </a:rPr>
              <a:t> du sport : L'article L.223-2 fait bénéficier les arbitres et les juges, de la protection pénale spécifique accordée aux personnes chargées d'une mission de service public. </a:t>
            </a:r>
          </a:p>
          <a:p>
            <a:pPr algn="l"/>
            <a:r>
              <a:rPr lang="fr-FR" dirty="0">
                <a:latin typeface="Times New Roman" panose="02020603050405020304" pitchFamily="18" charset="0"/>
                <a:ea typeface="Roboto" panose="02000000000000000000" pitchFamily="2" charset="0"/>
                <a:cs typeface="Times New Roman" panose="02020603050405020304" pitchFamily="18" charset="0"/>
              </a:rPr>
              <a:t>Les violences ou les menaces à l'encontre des arbitres dans l'exercice de leur mission seront désormais considérées comme des violences ou des menaces aggravées, passibles des peines renforcées prévues par le code pénal.</a:t>
            </a:r>
          </a:p>
          <a:p>
            <a:pPr algn="l"/>
            <a:endParaRPr lang="fr-FR" dirty="0">
              <a:latin typeface="Roboto" panose="02000000000000000000" pitchFamily="2" charset="0"/>
              <a:ea typeface="Roboto" panose="02000000000000000000" pitchFamily="2" charset="0"/>
              <a:cs typeface="Roboto" panose="02000000000000000000" pitchFamily="2" charset="0"/>
            </a:endParaRPr>
          </a:p>
        </p:txBody>
      </p:sp>
      <p:sp>
        <p:nvSpPr>
          <p:cNvPr id="5" name="Sous-titre 4">
            <a:extLst>
              <a:ext uri="{FF2B5EF4-FFF2-40B4-BE49-F238E27FC236}">
                <a16:creationId xmlns:a16="http://schemas.microsoft.com/office/drawing/2014/main" id="{F2797869-8A9B-75B7-2955-168F17605EEF}"/>
              </a:ext>
            </a:extLst>
          </p:cNvPr>
          <p:cNvSpPr txBox="1">
            <a:spLocks/>
          </p:cNvSpPr>
          <p:nvPr/>
        </p:nvSpPr>
        <p:spPr>
          <a:xfrm>
            <a:off x="596402" y="4063720"/>
            <a:ext cx="10668000" cy="2073648"/>
          </a:xfrm>
          <a:prstGeom prst="rect">
            <a:avLst/>
          </a:prstGeom>
        </p:spPr>
        <p:txBody>
          <a:bodyPr vert="horz" lIns="91440" tIns="45720" rIns="91440" bIns="45720" rtlCol="0">
            <a:noAutofit/>
          </a:bodyPr>
          <a:lstStyle>
            <a:lvl1pPr marL="0" indent="0" algn="ctr" defTabSz="914400" rtl="0" eaLnBrk="1" latinLnBrk="0" hangingPunct="1">
              <a:lnSpc>
                <a:spcPct val="125000"/>
              </a:lnSpc>
              <a:spcBef>
                <a:spcPts val="1000"/>
              </a:spcBef>
              <a:buFont typeface="Arial" panose="020B0604020202020204" pitchFamily="34" charset="0"/>
              <a:buNone/>
              <a:defRPr sz="2400" kern="1200">
                <a:solidFill>
                  <a:schemeClr val="tx1">
                    <a:alpha val="70000"/>
                  </a:schemeClr>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a:solidFill>
                  <a:schemeClr val="tx1">
                    <a:alpha val="70000"/>
                  </a:schemeClr>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a:solidFill>
                  <a:schemeClr val="tx1">
                    <a:alpha val="70000"/>
                  </a:schemeClr>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600" dirty="0">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8963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91098" y="-623793"/>
            <a:ext cx="10668000" cy="2286000"/>
          </a:xfrm>
        </p:spPr>
        <p:txBody>
          <a:bodyPr anchor="ctr"/>
          <a:lstStyle/>
          <a:p>
            <a:r>
              <a:rPr lang="fr-FR" b="1" i="1" u="sng" dirty="0"/>
              <a:t>Rôles du juge-arbitre</a:t>
            </a:r>
            <a:r>
              <a:rPr lang="fr-FR" b="1" i="1" u="sng" dirty="0">
                <a:solidFill>
                  <a:srgbClr val="FFFF00"/>
                </a:solidFill>
              </a:rPr>
              <a:t> </a:t>
            </a:r>
            <a:r>
              <a:rPr lang="fr-FR" b="1" i="1" u="sng" dirty="0"/>
              <a:t> </a:t>
            </a:r>
          </a:p>
        </p:txBody>
      </p:sp>
      <p:sp>
        <p:nvSpPr>
          <p:cNvPr id="4" name="Sous-titre 3">
            <a:extLst>
              <a:ext uri="{FF2B5EF4-FFF2-40B4-BE49-F238E27FC236}">
                <a16:creationId xmlns:a16="http://schemas.microsoft.com/office/drawing/2014/main" id="{27482156-B566-54E3-B5F9-9F7F9D8C5417}"/>
              </a:ext>
            </a:extLst>
          </p:cNvPr>
          <p:cNvSpPr>
            <a:spLocks noGrp="1"/>
          </p:cNvSpPr>
          <p:nvPr>
            <p:ph type="subTitle" idx="1"/>
          </p:nvPr>
        </p:nvSpPr>
        <p:spPr>
          <a:xfrm>
            <a:off x="762000" y="1753172"/>
            <a:ext cx="10668000" cy="1524000"/>
          </a:xfrm>
        </p:spPr>
        <p:txBody>
          <a:bodyPr>
            <a:noAutofit/>
          </a:bodyPr>
          <a:lstStyle/>
          <a:p>
            <a:pPr algn="l"/>
            <a:r>
              <a:rPr lang="fr-FR" dirty="0">
                <a:ea typeface="Roboto" panose="02000000000000000000" pitchFamily="2" charset="0"/>
                <a:cs typeface="Roboto" panose="02000000000000000000" pitchFamily="2" charset="0"/>
              </a:rPr>
              <a:t>Son rôle est essentiel, il doit prendre conscience que la santé et l’intégrité des nakmuay lui sont confiées.</a:t>
            </a:r>
          </a:p>
          <a:p>
            <a:pPr algn="l"/>
            <a:r>
              <a:rPr lang="fr-FR" dirty="0">
                <a:ea typeface="Roboto" panose="02000000000000000000" pitchFamily="2" charset="0"/>
                <a:cs typeface="Roboto" panose="02000000000000000000" pitchFamily="2" charset="0"/>
              </a:rPr>
              <a:t>Son devoir de protection de la santé des nakmuay sera présent à son esprit à chaque instant du combat et avant celui- ci.</a:t>
            </a:r>
          </a:p>
          <a:p>
            <a:pPr algn="l"/>
            <a:r>
              <a:rPr lang="fr-FR" dirty="0">
                <a:ea typeface="Roboto" panose="02000000000000000000" pitchFamily="2" charset="0"/>
                <a:cs typeface="Roboto" panose="02000000000000000000" pitchFamily="2" charset="0"/>
              </a:rPr>
              <a:t>Sa forme physique doit lui permettre des réactions promptes, des déplacements rapides et une bonne présentation</a:t>
            </a:r>
          </a:p>
          <a:p>
            <a:pPr algn="l"/>
            <a:r>
              <a:rPr lang="fr-FR" dirty="0">
                <a:ea typeface="Roboto" panose="02000000000000000000" pitchFamily="2" charset="0"/>
                <a:cs typeface="Roboto" panose="02000000000000000000" pitchFamily="2" charset="0"/>
              </a:rPr>
              <a:t>Le premier devoir d’un officiel est la neutralité absolue</a:t>
            </a:r>
          </a:p>
          <a:p>
            <a:pPr algn="l"/>
            <a:r>
              <a:rPr lang="fr-FR" dirty="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03742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F8002BF-DBA2-6445-58B2-665C7E5908D8}"/>
              </a:ext>
            </a:extLst>
          </p:cNvPr>
          <p:cNvSpPr>
            <a:spLocks noGrp="1"/>
          </p:cNvSpPr>
          <p:nvPr>
            <p:ph type="subTitle" idx="1"/>
          </p:nvPr>
        </p:nvSpPr>
        <p:spPr>
          <a:xfrm>
            <a:off x="1219200" y="1014760"/>
            <a:ext cx="10668000" cy="1524000"/>
          </a:xfrm>
        </p:spPr>
        <p:txBody>
          <a:bodyPr>
            <a:noAutofit/>
          </a:bodyPr>
          <a:lstStyle/>
          <a:p>
            <a:pPr algn="l"/>
            <a:r>
              <a:rPr lang="fr-FR" dirty="0">
                <a:ea typeface="Roboto" panose="02000000000000000000" pitchFamily="2" charset="0"/>
                <a:cs typeface="Roboto" panose="02000000000000000000" pitchFamily="2" charset="0"/>
              </a:rPr>
              <a:t>Le premier devoir d’un officiel est la </a:t>
            </a:r>
            <a:r>
              <a:rPr lang="fr-FR" u="sng" dirty="0">
                <a:ea typeface="Roboto" panose="02000000000000000000" pitchFamily="2" charset="0"/>
                <a:cs typeface="Roboto" panose="02000000000000000000" pitchFamily="2" charset="0"/>
              </a:rPr>
              <a:t>neutralité absolue</a:t>
            </a:r>
          </a:p>
          <a:p>
            <a:pPr algn="l"/>
            <a:r>
              <a:rPr lang="fr-FR" dirty="0">
                <a:ea typeface="Roboto" panose="02000000000000000000" pitchFamily="2" charset="0"/>
                <a:cs typeface="Roboto" panose="02000000000000000000" pitchFamily="2" charset="0"/>
              </a:rPr>
              <a:t> </a:t>
            </a:r>
            <a:r>
              <a:rPr lang="fr-FR" i="1" u="sng" dirty="0">
                <a:ea typeface="Roboto" panose="02000000000000000000" pitchFamily="2" charset="0"/>
                <a:cs typeface="Roboto" panose="02000000000000000000" pitchFamily="2" charset="0"/>
              </a:rPr>
              <a:t>Concentration</a:t>
            </a:r>
            <a:r>
              <a:rPr lang="fr-FR" dirty="0">
                <a:ea typeface="Roboto" panose="02000000000000000000" pitchFamily="2" charset="0"/>
                <a:cs typeface="Roboto" panose="02000000000000000000" pitchFamily="2" charset="0"/>
              </a:rPr>
              <a:t> : seul  doit compter la prestation des </a:t>
            </a:r>
            <a:r>
              <a:rPr lang="fr-FR" dirty="0" err="1">
                <a:ea typeface="Roboto" panose="02000000000000000000" pitchFamily="2" charset="0"/>
                <a:cs typeface="Roboto" panose="02000000000000000000" pitchFamily="2" charset="0"/>
              </a:rPr>
              <a:t>nakmuay</a:t>
            </a:r>
            <a:r>
              <a:rPr lang="fr-FR" dirty="0">
                <a:ea typeface="Roboto" panose="02000000000000000000" pitchFamily="2" charset="0"/>
                <a:cs typeface="Roboto" panose="02000000000000000000" pitchFamily="2" charset="0"/>
              </a:rPr>
              <a:t>. Le juge doit être seul à sa table (un J/A en formation peut l’accompagner).</a:t>
            </a:r>
          </a:p>
          <a:p>
            <a:pPr algn="l"/>
            <a:r>
              <a:rPr lang="fr-FR" dirty="0">
                <a:ea typeface="Roboto" panose="02000000000000000000" pitchFamily="2" charset="0"/>
                <a:cs typeface="Roboto" panose="02000000000000000000" pitchFamily="2" charset="0"/>
              </a:rPr>
              <a:t> </a:t>
            </a:r>
            <a:r>
              <a:rPr lang="fr-FR" i="1" u="sng" dirty="0">
                <a:ea typeface="Roboto" panose="02000000000000000000" pitchFamily="2" charset="0"/>
                <a:cs typeface="Roboto" panose="02000000000000000000" pitchFamily="2" charset="0"/>
              </a:rPr>
              <a:t>Impartialité</a:t>
            </a:r>
            <a:r>
              <a:rPr lang="fr-FR" dirty="0">
                <a:ea typeface="Roboto" panose="02000000000000000000" pitchFamily="2" charset="0"/>
                <a:cs typeface="Roboto" panose="02000000000000000000" pitchFamily="2" charset="0"/>
              </a:rPr>
              <a:t> : il ne se laissera pas influencer par les titres des </a:t>
            </a:r>
            <a:r>
              <a:rPr lang="fr-FR" dirty="0" err="1">
                <a:ea typeface="Roboto" panose="02000000000000000000" pitchFamily="2" charset="0"/>
                <a:cs typeface="Roboto" panose="02000000000000000000" pitchFamily="2" charset="0"/>
              </a:rPr>
              <a:t>nakmuay</a:t>
            </a:r>
            <a:r>
              <a:rPr lang="fr-FR" dirty="0">
                <a:ea typeface="Roboto" panose="02000000000000000000" pitchFamily="2" charset="0"/>
                <a:cs typeface="Roboto" panose="02000000000000000000" pitchFamily="2" charset="0"/>
              </a:rPr>
              <a:t>, par la réputation des hommes de coins et encore moins par l’affinité qu’il pourrait avoir avec ceux-ci.</a:t>
            </a:r>
          </a:p>
          <a:p>
            <a:pPr algn="l"/>
            <a:r>
              <a:rPr lang="fr-FR" i="1" u="sng" dirty="0">
                <a:ea typeface="Roboto" panose="02000000000000000000" pitchFamily="2" charset="0"/>
                <a:cs typeface="Roboto" panose="02000000000000000000" pitchFamily="2" charset="0"/>
              </a:rPr>
              <a:t>Compétence</a:t>
            </a:r>
            <a:r>
              <a:rPr lang="fr-FR" dirty="0">
                <a:ea typeface="Roboto" panose="02000000000000000000" pitchFamily="2" charset="0"/>
                <a:cs typeface="Roboto" panose="02000000000000000000" pitchFamily="2" charset="0"/>
              </a:rPr>
              <a:t> :  </a:t>
            </a:r>
            <a:r>
              <a:rPr lang="fr-FR" dirty="0">
                <a:solidFill>
                  <a:schemeClr val="tx1"/>
                </a:solidFill>
                <a:ea typeface="Roboto" panose="02000000000000000000" pitchFamily="2" charset="0"/>
                <a:cs typeface="Roboto" panose="02000000000000000000" pitchFamily="2" charset="0"/>
              </a:rPr>
              <a:t>le/la </a:t>
            </a:r>
            <a:r>
              <a:rPr lang="fr-FR" dirty="0">
                <a:ea typeface="Roboto" panose="02000000000000000000" pitchFamily="2" charset="0"/>
                <a:cs typeface="Roboto" panose="02000000000000000000" pitchFamily="2" charset="0"/>
              </a:rPr>
              <a:t>juge doit avoir en tête son pointage au moment du coup de gong de fin de reprise. Par conséquent, l’inscription du résultat sur son bulletin de pointage doit être immédiate.</a:t>
            </a:r>
          </a:p>
          <a:p>
            <a:endParaRPr lang="fr-FR" dirty="0"/>
          </a:p>
        </p:txBody>
      </p:sp>
    </p:spTree>
    <p:extLst>
      <p:ext uri="{BB962C8B-B14F-4D97-AF65-F5344CB8AC3E}">
        <p14:creationId xmlns:p14="http://schemas.microsoft.com/office/powerpoint/2010/main" val="18411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91098" y="-623793"/>
            <a:ext cx="10668000" cy="2286000"/>
          </a:xfrm>
        </p:spPr>
        <p:txBody>
          <a:bodyPr anchor="ctr"/>
          <a:lstStyle/>
          <a:p>
            <a:r>
              <a:rPr lang="fr-FR" b="1" i="1" u="sng" dirty="0"/>
              <a:t>Système de pointage </a:t>
            </a:r>
          </a:p>
        </p:txBody>
      </p:sp>
      <p:sp>
        <p:nvSpPr>
          <p:cNvPr id="5" name="Sous-titre 4">
            <a:extLst>
              <a:ext uri="{FF2B5EF4-FFF2-40B4-BE49-F238E27FC236}">
                <a16:creationId xmlns:a16="http://schemas.microsoft.com/office/drawing/2014/main" id="{6F723ED0-CF31-9BE4-ABE2-AB6DC4B5799B}"/>
              </a:ext>
            </a:extLst>
          </p:cNvPr>
          <p:cNvSpPr>
            <a:spLocks noGrp="1"/>
          </p:cNvSpPr>
          <p:nvPr>
            <p:ph type="subTitle" idx="1"/>
          </p:nvPr>
        </p:nvSpPr>
        <p:spPr>
          <a:xfrm>
            <a:off x="991098" y="1454773"/>
            <a:ext cx="10668000" cy="1524000"/>
          </a:xfrm>
        </p:spPr>
        <p:txBody>
          <a:bodyPr>
            <a:noAutofit/>
          </a:bodyPr>
          <a:lstStyle/>
          <a:p>
            <a:pPr algn="l"/>
            <a:r>
              <a:rPr lang="fr-FR" u="sng" dirty="0">
                <a:ea typeface="Roboto" panose="02000000000000000000" pitchFamily="2" charset="0"/>
                <a:cs typeface="Roboto" panose="02000000000000000000" pitchFamily="2" charset="0"/>
              </a:rPr>
              <a:t>Seuls comptent dans le pointage pour les compétitions combats</a:t>
            </a:r>
            <a:r>
              <a:rPr lang="fr-FR" dirty="0">
                <a:ea typeface="Roboto" panose="02000000000000000000" pitchFamily="2" charset="0"/>
                <a:cs typeface="Roboto" panose="02000000000000000000" pitchFamily="2" charset="0"/>
              </a:rPr>
              <a:t> :</a:t>
            </a:r>
          </a:p>
          <a:p>
            <a:pPr marL="285750" indent="-285750" algn="l">
              <a:buFont typeface="Wingdings" pitchFamily="2" charset="2"/>
              <a:buChar char="Ø"/>
            </a:pPr>
            <a:r>
              <a:rPr lang="fr-FR" dirty="0">
                <a:ea typeface="Roboto" panose="02000000000000000000" pitchFamily="2" charset="0"/>
                <a:cs typeface="Roboto" panose="02000000000000000000" pitchFamily="2" charset="0"/>
              </a:rPr>
              <a:t>Les coups donnés avec force et puissance</a:t>
            </a:r>
          </a:p>
          <a:p>
            <a:pPr marL="285750" indent="-285750" algn="l">
              <a:buFont typeface="Wingdings" pitchFamily="2" charset="2"/>
              <a:buChar char="Ø"/>
            </a:pPr>
            <a:r>
              <a:rPr lang="fr-FR" dirty="0">
                <a:ea typeface="Roboto" panose="02000000000000000000" pitchFamily="2" charset="0"/>
                <a:cs typeface="Roboto" panose="02000000000000000000" pitchFamily="2" charset="0"/>
              </a:rPr>
              <a:t> Les actions d’attaque et de défense qui interviennent dans le meilleur style Muay Thaï</a:t>
            </a:r>
          </a:p>
          <a:p>
            <a:pPr marL="285750" indent="-285750" algn="l">
              <a:buFont typeface="Wingdings" pitchFamily="2" charset="2"/>
              <a:buChar char="Ø"/>
            </a:pPr>
            <a:r>
              <a:rPr lang="fr-FR" dirty="0">
                <a:ea typeface="Roboto" panose="02000000000000000000" pitchFamily="2" charset="0"/>
                <a:cs typeface="Roboto" panose="02000000000000000000" pitchFamily="2" charset="0"/>
              </a:rPr>
              <a:t>La qualité des enchaînements</a:t>
            </a:r>
          </a:p>
          <a:p>
            <a:pPr marL="285750" indent="-285750" algn="l">
              <a:buFont typeface="Wingdings" pitchFamily="2" charset="2"/>
              <a:buChar char="Ø"/>
            </a:pPr>
            <a:r>
              <a:rPr lang="fr-FR" dirty="0">
                <a:ea typeface="Roboto" panose="02000000000000000000" pitchFamily="2" charset="0"/>
                <a:cs typeface="Roboto" panose="02000000000000000000" pitchFamily="2" charset="0"/>
              </a:rPr>
              <a:t> Un coup bloqué mais manifestement efficace</a:t>
            </a:r>
          </a:p>
          <a:p>
            <a:pPr marL="285750" indent="-285750" algn="l">
              <a:buFont typeface="Wingdings" pitchFamily="2" charset="2"/>
              <a:buChar char="Ø"/>
            </a:pPr>
            <a:r>
              <a:rPr lang="fr-FR" dirty="0">
                <a:ea typeface="Roboto" panose="02000000000000000000" pitchFamily="2" charset="0"/>
                <a:cs typeface="Roboto" panose="02000000000000000000" pitchFamily="2" charset="0"/>
              </a:rPr>
              <a:t> La supériorité manifeste au corps à </a:t>
            </a:r>
            <a:r>
              <a:rPr lang="fr-FR" dirty="0">
                <a:solidFill>
                  <a:schemeClr val="tx2">
                    <a:alpha val="70000"/>
                  </a:schemeClr>
                </a:solidFill>
                <a:ea typeface="Roboto" panose="02000000000000000000" pitchFamily="2" charset="0"/>
                <a:cs typeface="Roboto" panose="02000000000000000000" pitchFamily="2" charset="0"/>
              </a:rPr>
              <a:t>corps (Pam) </a:t>
            </a:r>
            <a:r>
              <a:rPr lang="fr-FR" dirty="0">
                <a:ea typeface="Roboto" panose="02000000000000000000" pitchFamily="2" charset="0"/>
                <a:cs typeface="Roboto" panose="02000000000000000000" pitchFamily="2" charset="0"/>
              </a:rPr>
              <a:t>et face à son adversaire. NOTA : des projections répétées prouveront une faiblesse de l’un des </a:t>
            </a:r>
            <a:r>
              <a:rPr lang="fr-FR" dirty="0">
                <a:solidFill>
                  <a:schemeClr val="tx2">
                    <a:alpha val="70000"/>
                  </a:schemeClr>
                </a:solidFill>
                <a:ea typeface="Roboto" panose="02000000000000000000" pitchFamily="2" charset="0"/>
                <a:cs typeface="Roboto" panose="02000000000000000000" pitchFamily="2" charset="0"/>
              </a:rPr>
              <a:t>2</a:t>
            </a:r>
            <a:r>
              <a:rPr lang="fr-FR" dirty="0">
                <a:ea typeface="Roboto" panose="02000000000000000000" pitchFamily="2" charset="0"/>
                <a:cs typeface="Roboto" panose="02000000000000000000" pitchFamily="2" charset="0"/>
              </a:rPr>
              <a:t> nakmuay et pourront donc être comptabilisées.</a:t>
            </a:r>
          </a:p>
        </p:txBody>
      </p:sp>
    </p:spTree>
    <p:extLst>
      <p:ext uri="{BB962C8B-B14F-4D97-AF65-F5344CB8AC3E}">
        <p14:creationId xmlns:p14="http://schemas.microsoft.com/office/powerpoint/2010/main" val="427863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91098" y="-623793"/>
            <a:ext cx="10668000" cy="2286000"/>
          </a:xfrm>
        </p:spPr>
        <p:txBody>
          <a:bodyPr anchor="ctr"/>
          <a:lstStyle/>
          <a:p>
            <a:r>
              <a:rPr lang="fr-FR" b="1" i="1" u="sng" dirty="0"/>
              <a:t>Système de pointage </a:t>
            </a:r>
          </a:p>
        </p:txBody>
      </p:sp>
      <p:sp>
        <p:nvSpPr>
          <p:cNvPr id="7" name="ZoneTexte 6">
            <a:extLst>
              <a:ext uri="{FF2B5EF4-FFF2-40B4-BE49-F238E27FC236}">
                <a16:creationId xmlns:a16="http://schemas.microsoft.com/office/drawing/2014/main" id="{505EFBE4-B891-1ABA-D98C-6384DDACCFFF}"/>
              </a:ext>
            </a:extLst>
          </p:cNvPr>
          <p:cNvSpPr txBox="1"/>
          <p:nvPr/>
        </p:nvSpPr>
        <p:spPr>
          <a:xfrm>
            <a:off x="682927" y="1019040"/>
            <a:ext cx="10085917" cy="5632311"/>
          </a:xfrm>
          <a:prstGeom prst="rect">
            <a:avLst/>
          </a:prstGeom>
          <a:noFill/>
        </p:spPr>
        <p:txBody>
          <a:bodyPr wrap="square">
            <a:spAutoFit/>
          </a:bodyPr>
          <a:lstStyle/>
          <a:p>
            <a:r>
              <a:rPr lang="fr-FR" sz="2400" u="sng" dirty="0">
                <a:ea typeface="Roboto" panose="02000000000000000000" pitchFamily="2" charset="0"/>
                <a:cs typeface="Roboto" panose="02000000000000000000" pitchFamily="2" charset="0"/>
              </a:rPr>
              <a:t>Système pointage : </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Le nakmuay gagnant la reprise reçoit 10 points.</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Le nakmuay perdant la reprise reçoit 9 points.</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 Un nakmuay se verra retirer 1 point à chaque fois qu’il recevra un avertissement.</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 Un nakmuay se verra retirer 2 points au premier KD et ensuite 1 point au 2ème KD  Dans tous les cas la notation ne peut être inférieure à 7.</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 Un nakmuay dominant la reprise mais ayant été compté 1 fois, ne perd cette reprise que d’un point.</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 En cas d’égalité chacun reçoit 10 points.</a:t>
            </a:r>
          </a:p>
          <a:p>
            <a:pPr marL="285750" indent="-285750">
              <a:buFont typeface="Wingdings" pitchFamily="2" charset="2"/>
              <a:buChar char="Ø"/>
            </a:pPr>
            <a:r>
              <a:rPr lang="fr-FR" sz="2400" dirty="0">
                <a:ea typeface="Roboto" panose="02000000000000000000" pitchFamily="2" charset="0"/>
                <a:cs typeface="Roboto" panose="02000000000000000000" pitchFamily="2" charset="0"/>
              </a:rPr>
              <a:t>Exemple :Si dans une reprise le nakmuay dominant reçoit un avertissement, le résultat sera 9 / 9. Dans la mesure où il n’y </a:t>
            </a:r>
            <a:r>
              <a:rPr lang="fr-FR" sz="2400" dirty="0">
                <a:solidFill>
                  <a:schemeClr val="tx2"/>
                </a:solidFill>
                <a:ea typeface="Roboto" panose="02000000000000000000" pitchFamily="2" charset="0"/>
                <a:cs typeface="Roboto" panose="02000000000000000000" pitchFamily="2" charset="0"/>
              </a:rPr>
              <a:t>a plus de </a:t>
            </a:r>
            <a:r>
              <a:rPr lang="fr-FR" sz="2400" dirty="0">
                <a:ea typeface="Roboto" panose="02000000000000000000" pitchFamily="2" charset="0"/>
                <a:cs typeface="Roboto" panose="02000000000000000000" pitchFamily="2" charset="0"/>
              </a:rPr>
              <a:t>différence de point entre le dominant et le dominé, le juge notera 10 / 10.</a:t>
            </a:r>
          </a:p>
        </p:txBody>
      </p:sp>
    </p:spTree>
    <p:extLst>
      <p:ext uri="{BB962C8B-B14F-4D97-AF65-F5344CB8AC3E}">
        <p14:creationId xmlns:p14="http://schemas.microsoft.com/office/powerpoint/2010/main" val="173606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91098" y="-623793"/>
            <a:ext cx="10668000" cy="2286000"/>
          </a:xfrm>
        </p:spPr>
        <p:txBody>
          <a:bodyPr anchor="ctr"/>
          <a:lstStyle/>
          <a:p>
            <a:r>
              <a:rPr lang="fr-FR" b="1" i="1" u="sng" dirty="0"/>
              <a:t>Rappel sécurité </a:t>
            </a:r>
          </a:p>
        </p:txBody>
      </p:sp>
      <p:sp>
        <p:nvSpPr>
          <p:cNvPr id="3" name="ZoneTexte 2">
            <a:extLst>
              <a:ext uri="{FF2B5EF4-FFF2-40B4-BE49-F238E27FC236}">
                <a16:creationId xmlns:a16="http://schemas.microsoft.com/office/drawing/2014/main" id="{3024444D-F008-90FE-E217-D3D5F8113C5C}"/>
              </a:ext>
            </a:extLst>
          </p:cNvPr>
          <p:cNvSpPr txBox="1"/>
          <p:nvPr/>
        </p:nvSpPr>
        <p:spPr>
          <a:xfrm>
            <a:off x="666750" y="2207683"/>
            <a:ext cx="9715500" cy="3416320"/>
          </a:xfrm>
          <a:prstGeom prst="rect">
            <a:avLst/>
          </a:prstGeom>
          <a:noFill/>
        </p:spPr>
        <p:txBody>
          <a:bodyPr wrap="square" rtlCol="0">
            <a:spAutoFit/>
          </a:bodyPr>
          <a:lstStyle/>
          <a:p>
            <a:pPr algn="l"/>
            <a:r>
              <a:rPr lang="fr-FR" sz="2400" u="sng" dirty="0"/>
              <a:t>Avant combat : </a:t>
            </a:r>
          </a:p>
          <a:p>
            <a:pPr algn="l"/>
            <a:r>
              <a:rPr lang="fr-FR" sz="2400" dirty="0"/>
              <a:t>Avant chaque </a:t>
            </a:r>
            <a:r>
              <a:rPr lang="fr-FR" sz="2400" dirty="0">
                <a:solidFill>
                  <a:schemeClr val="tx2"/>
                </a:solidFill>
              </a:rPr>
              <a:t>combat</a:t>
            </a:r>
            <a:r>
              <a:rPr lang="fr-FR" sz="2400" dirty="0"/>
              <a:t> il est du devoir de l’équipe d’arbitrage de s’assurer de la sécurité de la zone de combat en prenant en compte </a:t>
            </a:r>
          </a:p>
          <a:p>
            <a:pPr marL="285750" indent="-285750" algn="l">
              <a:buFontTx/>
              <a:buChar char="-"/>
            </a:pPr>
            <a:r>
              <a:rPr lang="fr-FR" sz="2400" dirty="0"/>
              <a:t>La tension des cordes </a:t>
            </a:r>
          </a:p>
          <a:p>
            <a:pPr marL="285750" indent="-285750" algn="l">
              <a:buFontTx/>
              <a:buChar char="-"/>
            </a:pPr>
            <a:r>
              <a:rPr lang="fr-FR" sz="2400" dirty="0">
                <a:solidFill>
                  <a:schemeClr val="tx2"/>
                </a:solidFill>
              </a:rPr>
              <a:t>Que </a:t>
            </a:r>
            <a:r>
              <a:rPr lang="fr-FR" sz="2400" dirty="0"/>
              <a:t>rien n’entrave les déplacements dans l’enceinte du ring (sol lisse, bâche tendu, pas de protubérance) </a:t>
            </a:r>
          </a:p>
          <a:p>
            <a:pPr marL="285750" indent="-285750" algn="l">
              <a:buFontTx/>
              <a:buChar char="-"/>
            </a:pPr>
            <a:r>
              <a:rPr lang="fr-FR" sz="2400" dirty="0"/>
              <a:t>Vérification des bandages </a:t>
            </a:r>
          </a:p>
          <a:p>
            <a:pPr marL="285750" indent="-285750" algn="l">
              <a:buFontTx/>
              <a:buChar char="-"/>
            </a:pPr>
            <a:r>
              <a:rPr lang="fr-FR" sz="2400" dirty="0"/>
              <a:t>Vérification des équipements </a:t>
            </a:r>
          </a:p>
          <a:p>
            <a:pPr marL="285750" indent="-285750" algn="l">
              <a:buFontTx/>
              <a:buChar char="-"/>
            </a:pPr>
            <a:r>
              <a:rPr lang="fr-FR" sz="2400" dirty="0"/>
              <a:t>Vérification tenue correct </a:t>
            </a:r>
          </a:p>
        </p:txBody>
      </p:sp>
    </p:spTree>
    <p:extLst>
      <p:ext uri="{BB962C8B-B14F-4D97-AF65-F5344CB8AC3E}">
        <p14:creationId xmlns:p14="http://schemas.microsoft.com/office/powerpoint/2010/main" val="98505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8E32-68E4-C6BF-4E24-8F9EB50D963F}"/>
              </a:ext>
            </a:extLst>
          </p:cNvPr>
          <p:cNvSpPr>
            <a:spLocks noGrp="1"/>
          </p:cNvSpPr>
          <p:nvPr>
            <p:ph type="ctrTitle"/>
          </p:nvPr>
        </p:nvSpPr>
        <p:spPr>
          <a:xfrm>
            <a:off x="991098" y="-623793"/>
            <a:ext cx="10668000" cy="2286000"/>
          </a:xfrm>
        </p:spPr>
        <p:txBody>
          <a:bodyPr anchor="ctr"/>
          <a:lstStyle/>
          <a:p>
            <a:r>
              <a:rPr lang="fr-FR" b="1" i="1" u="sng" dirty="0"/>
              <a:t>Rappel sécurité </a:t>
            </a:r>
          </a:p>
        </p:txBody>
      </p:sp>
      <p:sp>
        <p:nvSpPr>
          <p:cNvPr id="3" name="ZoneTexte 2">
            <a:extLst>
              <a:ext uri="{FF2B5EF4-FFF2-40B4-BE49-F238E27FC236}">
                <a16:creationId xmlns:a16="http://schemas.microsoft.com/office/drawing/2014/main" id="{3024444D-F008-90FE-E217-D3D5F8113C5C}"/>
              </a:ext>
            </a:extLst>
          </p:cNvPr>
          <p:cNvSpPr txBox="1"/>
          <p:nvPr/>
        </p:nvSpPr>
        <p:spPr>
          <a:xfrm>
            <a:off x="1068917" y="2136338"/>
            <a:ext cx="9715500" cy="4154984"/>
          </a:xfrm>
          <a:prstGeom prst="rect">
            <a:avLst/>
          </a:prstGeom>
          <a:noFill/>
        </p:spPr>
        <p:txBody>
          <a:bodyPr wrap="square" rtlCol="0">
            <a:spAutoFit/>
          </a:bodyPr>
          <a:lstStyle/>
          <a:p>
            <a:pPr algn="l"/>
            <a:r>
              <a:rPr lang="fr-FR" sz="2400" u="sng" dirty="0">
                <a:solidFill>
                  <a:schemeClr val="tx2"/>
                </a:solidFill>
              </a:rPr>
              <a:t>Pendant le combat : </a:t>
            </a:r>
          </a:p>
          <a:p>
            <a:pPr algn="l"/>
            <a:r>
              <a:rPr lang="fr-FR" sz="2400" dirty="0">
                <a:solidFill>
                  <a:schemeClr val="tx2"/>
                </a:solidFill>
              </a:rPr>
              <a:t>Comme rappeler précédemment le rôle de l’arbitre ainsi que des juges est primordial pour la sécurité des Nakmuay. </a:t>
            </a:r>
          </a:p>
          <a:p>
            <a:pPr marL="285750" indent="-285750" algn="l">
              <a:buFontTx/>
              <a:buChar char="-"/>
            </a:pPr>
            <a:r>
              <a:rPr lang="fr-FR" sz="2400" dirty="0">
                <a:solidFill>
                  <a:schemeClr val="tx2"/>
                </a:solidFill>
              </a:rPr>
              <a:t>Celui-ci devra rester en alerte notamment sur les coups interdit </a:t>
            </a:r>
          </a:p>
          <a:p>
            <a:pPr marL="285750" indent="-285750" algn="l">
              <a:buFontTx/>
              <a:buChar char="-"/>
            </a:pPr>
            <a:r>
              <a:rPr lang="fr-FR" sz="2400" dirty="0">
                <a:solidFill>
                  <a:schemeClr val="tx2"/>
                </a:solidFill>
              </a:rPr>
              <a:t>Se déplacer sans gêner les Nakmuay</a:t>
            </a:r>
          </a:p>
          <a:p>
            <a:pPr marL="285750" indent="-285750" algn="l">
              <a:buFontTx/>
              <a:buChar char="-"/>
            </a:pPr>
            <a:r>
              <a:rPr lang="fr-FR" sz="2400" dirty="0">
                <a:solidFill>
                  <a:schemeClr val="tx2"/>
                </a:solidFill>
              </a:rPr>
              <a:t>Prendre les bonnes décisions au bon moment</a:t>
            </a:r>
          </a:p>
          <a:p>
            <a:pPr marL="285750" indent="-285750" algn="l">
              <a:buFontTx/>
              <a:buChar char="-"/>
            </a:pPr>
            <a:r>
              <a:rPr lang="fr-FR" sz="2400" dirty="0">
                <a:solidFill>
                  <a:schemeClr val="tx2"/>
                </a:solidFill>
              </a:rPr>
              <a:t>Faire intervenir le médecin en cas de doute sur la gravité d’une blessure </a:t>
            </a:r>
          </a:p>
          <a:p>
            <a:pPr marL="285750" indent="-285750" algn="l">
              <a:buFontTx/>
              <a:buChar char="-"/>
            </a:pPr>
            <a:r>
              <a:rPr lang="fr-FR" sz="2400" dirty="0">
                <a:solidFill>
                  <a:schemeClr val="tx2"/>
                </a:solidFill>
              </a:rPr>
              <a:t>Vérifier la bonne tenue du ring tout au long de la rencontre ( pas trop d’eau dans les coins, retiré le tabouret et tout ce qui peut gêner après la minute de repos…) </a:t>
            </a:r>
          </a:p>
        </p:txBody>
      </p:sp>
    </p:spTree>
    <p:extLst>
      <p:ext uri="{BB962C8B-B14F-4D97-AF65-F5344CB8AC3E}">
        <p14:creationId xmlns:p14="http://schemas.microsoft.com/office/powerpoint/2010/main" val="1448747142"/>
      </p:ext>
    </p:extLst>
  </p:cSld>
  <p:clrMapOvr>
    <a:masterClrMapping/>
  </p:clrMapOvr>
</p:sld>
</file>

<file path=ppt/theme/theme1.xml><?xml version="1.0" encoding="utf-8"?>
<a:theme xmlns:a="http://schemas.openxmlformats.org/drawingml/2006/main" name="Pebble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98</TotalTime>
  <Words>2730</Words>
  <Application>Microsoft Office PowerPoint</Application>
  <PresentationFormat>Grand écran</PresentationFormat>
  <Paragraphs>182</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Avenir Next LT Pro</vt:lpstr>
      <vt:lpstr>Avenir Next LT Pro Light</vt:lpstr>
      <vt:lpstr>Roboto</vt:lpstr>
      <vt:lpstr>Rockwell Nova</vt:lpstr>
      <vt:lpstr>Sitka Subheading</vt:lpstr>
      <vt:lpstr>Times New Roman</vt:lpstr>
      <vt:lpstr>Wingdings</vt:lpstr>
      <vt:lpstr>PebbleVTI</vt:lpstr>
      <vt:lpstr>L’ARBITRAGE</vt:lpstr>
      <vt:lpstr>Sommaire </vt:lpstr>
      <vt:lpstr>Rôles du juges arbitre  </vt:lpstr>
      <vt:lpstr>Rôles du juge-arbitre  </vt:lpstr>
      <vt:lpstr>Présentation PowerPoint</vt:lpstr>
      <vt:lpstr>Système de pointage </vt:lpstr>
      <vt:lpstr>Système de pointage </vt:lpstr>
      <vt:lpstr>Rappel sécurité </vt:lpstr>
      <vt:lpstr>Rappel sécurité </vt:lpstr>
      <vt:lpstr>Rappel sécurité </vt:lpstr>
      <vt:lpstr>Rappel sécurité </vt:lpstr>
      <vt:lpstr>Rappel sécurité </vt:lpstr>
      <vt:lpstr>Particularité des assauts </vt:lpstr>
      <vt:lpstr>Particularité des assauts </vt:lpstr>
      <vt:lpstr>Particularité des assauts </vt:lpstr>
      <vt:lpstr>Particularité des assauts </vt:lpstr>
      <vt:lpstr>Rôles du coach </vt:lpstr>
      <vt:lpstr>Rôles du coach </vt:lpstr>
      <vt:lpstr>Rôles du coach </vt:lpstr>
      <vt:lpstr>Rôles du coach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Arbitrage</dc:title>
  <dc:creator>carolina Prestia</dc:creator>
  <cp:lastModifiedBy>Jo Prestia</cp:lastModifiedBy>
  <cp:revision>16</cp:revision>
  <dcterms:created xsi:type="dcterms:W3CDTF">2023-04-11T15:36:43Z</dcterms:created>
  <dcterms:modified xsi:type="dcterms:W3CDTF">2023-11-17T22:43:38Z</dcterms:modified>
</cp:coreProperties>
</file>