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8" r:id="rId3"/>
    <p:sldId id="257" r:id="rId4"/>
    <p:sldId id="259" r:id="rId5"/>
    <p:sldId id="281" r:id="rId6"/>
    <p:sldId id="262" r:id="rId7"/>
    <p:sldId id="263" r:id="rId8"/>
    <p:sldId id="266" r:id="rId9"/>
    <p:sldId id="267" r:id="rId10"/>
    <p:sldId id="270" r:id="rId11"/>
    <p:sldId id="273" r:id="rId12"/>
    <p:sldId id="269" r:id="rId13"/>
    <p:sldId id="274" r:id="rId14"/>
    <p:sldId id="278" r:id="rId15"/>
    <p:sldId id="279" r:id="rId16"/>
    <p:sldId id="283" r:id="rId17"/>
    <p:sldId id="290" r:id="rId18"/>
    <p:sldId id="285" r:id="rId19"/>
    <p:sldId id="286" r:id="rId20"/>
    <p:sldId id="287" r:id="rId21"/>
    <p:sldId id="288" r:id="rId22"/>
    <p:sldId id="289" r:id="rId23"/>
    <p:sldId id="280" r:id="rId24"/>
    <p:sldId id="261" r:id="rId25"/>
    <p:sldId id="282" r:id="rId26"/>
    <p:sldId id="275" r:id="rId27"/>
    <p:sldId id="284" r:id="rId28"/>
    <p:sldId id="276"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4AC79-C1D0-43A2-8A9F-DA60BC63715D}" v="155" dt="2023-10-19T15:56:16.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D234AC79-C1D0-43A2-8A9F-DA60BC63715D}"/>
    <pc:docChg chg="modSld">
      <pc:chgData name="Jo Prestia" userId="725aace31fa660f5" providerId="LiveId" clId="{D234AC79-C1D0-43A2-8A9F-DA60BC63715D}" dt="2023-10-19T15:56:16.180" v="162" actId="255"/>
      <pc:docMkLst>
        <pc:docMk/>
      </pc:docMkLst>
      <pc:sldChg chg="modAnim">
        <pc:chgData name="Jo Prestia" userId="725aace31fa660f5" providerId="LiveId" clId="{D234AC79-C1D0-43A2-8A9F-DA60BC63715D}" dt="2023-10-19T15:40:28.561" v="0"/>
        <pc:sldMkLst>
          <pc:docMk/>
          <pc:sldMk cId="751665893" sldId="256"/>
        </pc:sldMkLst>
      </pc:sldChg>
      <pc:sldChg chg="modAnim">
        <pc:chgData name="Jo Prestia" userId="725aace31fa660f5" providerId="LiveId" clId="{D234AC79-C1D0-43A2-8A9F-DA60BC63715D}" dt="2023-10-19T15:41:07.216" v="8"/>
        <pc:sldMkLst>
          <pc:docMk/>
          <pc:sldMk cId="2793162433" sldId="257"/>
        </pc:sldMkLst>
      </pc:sldChg>
      <pc:sldChg chg="modAnim">
        <pc:chgData name="Jo Prestia" userId="725aace31fa660f5" providerId="LiveId" clId="{D234AC79-C1D0-43A2-8A9F-DA60BC63715D}" dt="2023-10-19T15:40:47.847" v="4"/>
        <pc:sldMkLst>
          <pc:docMk/>
          <pc:sldMk cId="1812932844" sldId="258"/>
        </pc:sldMkLst>
      </pc:sldChg>
      <pc:sldChg chg="modAnim">
        <pc:chgData name="Jo Prestia" userId="725aace31fa660f5" providerId="LiveId" clId="{D234AC79-C1D0-43A2-8A9F-DA60BC63715D}" dt="2023-10-19T15:41:50.214" v="17"/>
        <pc:sldMkLst>
          <pc:docMk/>
          <pc:sldMk cId="2260996058" sldId="259"/>
        </pc:sldMkLst>
      </pc:sldChg>
      <pc:sldChg chg="modSp mod modAnim">
        <pc:chgData name="Jo Prestia" userId="725aace31fa660f5" providerId="LiveId" clId="{D234AC79-C1D0-43A2-8A9F-DA60BC63715D}" dt="2023-10-19T15:51:09.363" v="120"/>
        <pc:sldMkLst>
          <pc:docMk/>
          <pc:sldMk cId="265906360" sldId="261"/>
        </pc:sldMkLst>
        <pc:spChg chg="mod">
          <ac:chgData name="Jo Prestia" userId="725aace31fa660f5" providerId="LiveId" clId="{D234AC79-C1D0-43A2-8A9F-DA60BC63715D}" dt="2023-10-19T15:50:57.610" v="118" actId="1076"/>
          <ac:spMkLst>
            <pc:docMk/>
            <pc:sldMk cId="265906360" sldId="261"/>
            <ac:spMk id="4" creationId="{59076168-8052-12C3-C4AE-EFB8050ED30A}"/>
          </ac:spMkLst>
        </pc:spChg>
      </pc:sldChg>
      <pc:sldChg chg="modAnim">
        <pc:chgData name="Jo Prestia" userId="725aace31fa660f5" providerId="LiveId" clId="{D234AC79-C1D0-43A2-8A9F-DA60BC63715D}" dt="2023-10-19T15:42:24.268" v="24"/>
        <pc:sldMkLst>
          <pc:docMk/>
          <pc:sldMk cId="1984509233" sldId="262"/>
        </pc:sldMkLst>
      </pc:sldChg>
      <pc:sldChg chg="modAnim">
        <pc:chgData name="Jo Prestia" userId="725aace31fa660f5" providerId="LiveId" clId="{D234AC79-C1D0-43A2-8A9F-DA60BC63715D}" dt="2023-10-19T15:42:46.624" v="29"/>
        <pc:sldMkLst>
          <pc:docMk/>
          <pc:sldMk cId="2191279718" sldId="263"/>
        </pc:sldMkLst>
      </pc:sldChg>
      <pc:sldChg chg="modAnim">
        <pc:chgData name="Jo Prestia" userId="725aace31fa660f5" providerId="LiveId" clId="{D234AC79-C1D0-43A2-8A9F-DA60BC63715D}" dt="2023-10-19T15:43:02.414" v="32"/>
        <pc:sldMkLst>
          <pc:docMk/>
          <pc:sldMk cId="664086850" sldId="266"/>
        </pc:sldMkLst>
      </pc:sldChg>
      <pc:sldChg chg="modAnim">
        <pc:chgData name="Jo Prestia" userId="725aace31fa660f5" providerId="LiveId" clId="{D234AC79-C1D0-43A2-8A9F-DA60BC63715D}" dt="2023-10-19T15:43:32.564" v="37"/>
        <pc:sldMkLst>
          <pc:docMk/>
          <pc:sldMk cId="3493376595" sldId="267"/>
        </pc:sldMkLst>
      </pc:sldChg>
      <pc:sldChg chg="modAnim">
        <pc:chgData name="Jo Prestia" userId="725aace31fa660f5" providerId="LiveId" clId="{D234AC79-C1D0-43A2-8A9F-DA60BC63715D}" dt="2023-10-19T15:54:30.515" v="152"/>
        <pc:sldMkLst>
          <pc:docMk/>
          <pc:sldMk cId="585013573" sldId="268"/>
        </pc:sldMkLst>
      </pc:sldChg>
      <pc:sldChg chg="modAnim">
        <pc:chgData name="Jo Prestia" userId="725aace31fa660f5" providerId="LiveId" clId="{D234AC79-C1D0-43A2-8A9F-DA60BC63715D}" dt="2023-10-19T15:44:29.145" v="48"/>
        <pc:sldMkLst>
          <pc:docMk/>
          <pc:sldMk cId="3866232813" sldId="269"/>
        </pc:sldMkLst>
      </pc:sldChg>
      <pc:sldChg chg="modAnim">
        <pc:chgData name="Jo Prestia" userId="725aace31fa660f5" providerId="LiveId" clId="{D234AC79-C1D0-43A2-8A9F-DA60BC63715D}" dt="2023-10-19T15:43:45.555" v="40"/>
        <pc:sldMkLst>
          <pc:docMk/>
          <pc:sldMk cId="3687853735" sldId="270"/>
        </pc:sldMkLst>
      </pc:sldChg>
      <pc:sldChg chg="modAnim">
        <pc:chgData name="Jo Prestia" userId="725aace31fa660f5" providerId="LiveId" clId="{D234AC79-C1D0-43A2-8A9F-DA60BC63715D}" dt="2023-10-19T15:44:08.778" v="44"/>
        <pc:sldMkLst>
          <pc:docMk/>
          <pc:sldMk cId="3481009618" sldId="273"/>
        </pc:sldMkLst>
      </pc:sldChg>
      <pc:sldChg chg="modAnim">
        <pc:chgData name="Jo Prestia" userId="725aace31fa660f5" providerId="LiveId" clId="{D234AC79-C1D0-43A2-8A9F-DA60BC63715D}" dt="2023-10-19T15:45:19.369" v="58"/>
        <pc:sldMkLst>
          <pc:docMk/>
          <pc:sldMk cId="2073850813" sldId="274"/>
        </pc:sldMkLst>
      </pc:sldChg>
      <pc:sldChg chg="modAnim">
        <pc:chgData name="Jo Prestia" userId="725aace31fa660f5" providerId="LiveId" clId="{D234AC79-C1D0-43A2-8A9F-DA60BC63715D}" dt="2023-10-19T15:51:58.473" v="128"/>
        <pc:sldMkLst>
          <pc:docMk/>
          <pc:sldMk cId="3123886126" sldId="275"/>
        </pc:sldMkLst>
      </pc:sldChg>
      <pc:sldChg chg="modSp mod modAnim">
        <pc:chgData name="Jo Prestia" userId="725aace31fa660f5" providerId="LiveId" clId="{D234AC79-C1D0-43A2-8A9F-DA60BC63715D}" dt="2023-10-19T15:56:16.180" v="162" actId="255"/>
        <pc:sldMkLst>
          <pc:docMk/>
          <pc:sldMk cId="3704386696" sldId="276"/>
        </pc:sldMkLst>
        <pc:spChg chg="mod">
          <ac:chgData name="Jo Prestia" userId="725aace31fa660f5" providerId="LiveId" clId="{D234AC79-C1D0-43A2-8A9F-DA60BC63715D}" dt="2023-10-19T15:55:36.626" v="156" actId="1076"/>
          <ac:spMkLst>
            <pc:docMk/>
            <pc:sldMk cId="3704386696" sldId="276"/>
            <ac:spMk id="3" creationId="{710FE969-2D97-D013-023C-E15C9138A63F}"/>
          </ac:spMkLst>
        </pc:spChg>
        <pc:spChg chg="mod">
          <ac:chgData name="Jo Prestia" userId="725aace31fa660f5" providerId="LiveId" clId="{D234AC79-C1D0-43A2-8A9F-DA60BC63715D}" dt="2023-10-19T15:55:39.945" v="157" actId="1076"/>
          <ac:spMkLst>
            <pc:docMk/>
            <pc:sldMk cId="3704386696" sldId="276"/>
            <ac:spMk id="5" creationId="{CD584A27-A15C-0792-78D9-5B001F6AC974}"/>
          </ac:spMkLst>
        </pc:spChg>
        <pc:spChg chg="mod">
          <ac:chgData name="Jo Prestia" userId="725aace31fa660f5" providerId="LiveId" clId="{D234AC79-C1D0-43A2-8A9F-DA60BC63715D}" dt="2023-10-19T15:55:42.430" v="158" actId="1076"/>
          <ac:spMkLst>
            <pc:docMk/>
            <pc:sldMk cId="3704386696" sldId="276"/>
            <ac:spMk id="6" creationId="{1958215F-A469-CCA6-3783-8FA0C984532D}"/>
          </ac:spMkLst>
        </pc:spChg>
        <pc:spChg chg="mod">
          <ac:chgData name="Jo Prestia" userId="725aace31fa660f5" providerId="LiveId" clId="{D234AC79-C1D0-43A2-8A9F-DA60BC63715D}" dt="2023-10-19T15:56:16.180" v="162" actId="255"/>
          <ac:spMkLst>
            <pc:docMk/>
            <pc:sldMk cId="3704386696" sldId="276"/>
            <ac:spMk id="7" creationId="{73DF7839-5FEF-5E36-A282-9EA58DB38F76}"/>
          </ac:spMkLst>
        </pc:spChg>
        <pc:spChg chg="mod">
          <ac:chgData name="Jo Prestia" userId="725aace31fa660f5" providerId="LiveId" clId="{D234AC79-C1D0-43A2-8A9F-DA60BC63715D}" dt="2023-10-19T15:56:05.998" v="160" actId="1076"/>
          <ac:spMkLst>
            <pc:docMk/>
            <pc:sldMk cId="3704386696" sldId="276"/>
            <ac:spMk id="8" creationId="{1F4C9DD7-FF44-9485-0FB8-07D99CAB88E4}"/>
          </ac:spMkLst>
        </pc:spChg>
        <pc:spChg chg="mod">
          <ac:chgData name="Jo Prestia" userId="725aace31fa660f5" providerId="LiveId" clId="{D234AC79-C1D0-43A2-8A9F-DA60BC63715D}" dt="2023-10-19T15:55:47.548" v="159" actId="1076"/>
          <ac:spMkLst>
            <pc:docMk/>
            <pc:sldMk cId="3704386696" sldId="276"/>
            <ac:spMk id="9" creationId="{109D5BC1-FC36-43D1-3FEE-E4D9DFE970C4}"/>
          </ac:spMkLst>
        </pc:spChg>
      </pc:sldChg>
      <pc:sldChg chg="modAnim">
        <pc:chgData name="Jo Prestia" userId="725aace31fa660f5" providerId="LiveId" clId="{D234AC79-C1D0-43A2-8A9F-DA60BC63715D}" dt="2023-10-19T15:45:39.826" v="63"/>
        <pc:sldMkLst>
          <pc:docMk/>
          <pc:sldMk cId="2432385485" sldId="278"/>
        </pc:sldMkLst>
      </pc:sldChg>
      <pc:sldChg chg="modAnim">
        <pc:chgData name="Jo Prestia" userId="725aace31fa660f5" providerId="LiveId" clId="{D234AC79-C1D0-43A2-8A9F-DA60BC63715D}" dt="2023-10-19T15:46:54.059" v="75"/>
        <pc:sldMkLst>
          <pc:docMk/>
          <pc:sldMk cId="114647214" sldId="279"/>
        </pc:sldMkLst>
      </pc:sldChg>
      <pc:sldChg chg="modAnim">
        <pc:chgData name="Jo Prestia" userId="725aace31fa660f5" providerId="LiveId" clId="{D234AC79-C1D0-43A2-8A9F-DA60BC63715D}" dt="2023-10-19T15:50:05.677" v="112"/>
        <pc:sldMkLst>
          <pc:docMk/>
          <pc:sldMk cId="1291245313" sldId="280"/>
        </pc:sldMkLst>
      </pc:sldChg>
      <pc:sldChg chg="modAnim">
        <pc:chgData name="Jo Prestia" userId="725aace31fa660f5" providerId="LiveId" clId="{D234AC79-C1D0-43A2-8A9F-DA60BC63715D}" dt="2023-10-19T15:41:57.602" v="19"/>
        <pc:sldMkLst>
          <pc:docMk/>
          <pc:sldMk cId="764589543" sldId="281"/>
        </pc:sldMkLst>
      </pc:sldChg>
      <pc:sldChg chg="modAnim">
        <pc:chgData name="Jo Prestia" userId="725aace31fa660f5" providerId="LiveId" clId="{D234AC79-C1D0-43A2-8A9F-DA60BC63715D}" dt="2023-10-19T15:51:25.316" v="123"/>
        <pc:sldMkLst>
          <pc:docMk/>
          <pc:sldMk cId="3470535590" sldId="282"/>
        </pc:sldMkLst>
      </pc:sldChg>
      <pc:sldChg chg="modAnim">
        <pc:chgData name="Jo Prestia" userId="725aace31fa660f5" providerId="LiveId" clId="{D234AC79-C1D0-43A2-8A9F-DA60BC63715D}" dt="2023-10-19T15:47:08.437" v="78"/>
        <pc:sldMkLst>
          <pc:docMk/>
          <pc:sldMk cId="1128863916" sldId="283"/>
        </pc:sldMkLst>
      </pc:sldChg>
      <pc:sldChg chg="modAnim">
        <pc:chgData name="Jo Prestia" userId="725aace31fa660f5" providerId="LiveId" clId="{D234AC79-C1D0-43A2-8A9F-DA60BC63715D}" dt="2023-10-19T15:52:18.675" v="132"/>
        <pc:sldMkLst>
          <pc:docMk/>
          <pc:sldMk cId="2507977330" sldId="284"/>
        </pc:sldMkLst>
      </pc:sldChg>
      <pc:sldChg chg="modAnim">
        <pc:chgData name="Jo Prestia" userId="725aace31fa660f5" providerId="LiveId" clId="{D234AC79-C1D0-43A2-8A9F-DA60BC63715D}" dt="2023-10-19T15:48:12.925" v="90"/>
        <pc:sldMkLst>
          <pc:docMk/>
          <pc:sldMk cId="4014651346" sldId="285"/>
        </pc:sldMkLst>
      </pc:sldChg>
      <pc:sldChg chg="modAnim">
        <pc:chgData name="Jo Prestia" userId="725aace31fa660f5" providerId="LiveId" clId="{D234AC79-C1D0-43A2-8A9F-DA60BC63715D}" dt="2023-10-19T15:48:59.828" v="98"/>
        <pc:sldMkLst>
          <pc:docMk/>
          <pc:sldMk cId="3613603452" sldId="286"/>
        </pc:sldMkLst>
      </pc:sldChg>
      <pc:sldChg chg="modAnim">
        <pc:chgData name="Jo Prestia" userId="725aace31fa660f5" providerId="LiveId" clId="{D234AC79-C1D0-43A2-8A9F-DA60BC63715D}" dt="2023-10-19T15:49:21.868" v="103"/>
        <pc:sldMkLst>
          <pc:docMk/>
          <pc:sldMk cId="2289637972" sldId="287"/>
        </pc:sldMkLst>
      </pc:sldChg>
      <pc:sldChg chg="modAnim">
        <pc:chgData name="Jo Prestia" userId="725aace31fa660f5" providerId="LiveId" clId="{D234AC79-C1D0-43A2-8A9F-DA60BC63715D}" dt="2023-10-19T15:49:45.057" v="107"/>
        <pc:sldMkLst>
          <pc:docMk/>
          <pc:sldMk cId="701904769" sldId="288"/>
        </pc:sldMkLst>
      </pc:sldChg>
      <pc:sldChg chg="modAnim">
        <pc:chgData name="Jo Prestia" userId="725aace31fa660f5" providerId="LiveId" clId="{D234AC79-C1D0-43A2-8A9F-DA60BC63715D}" dt="2023-10-19T15:50:01.493" v="111"/>
        <pc:sldMkLst>
          <pc:docMk/>
          <pc:sldMk cId="4176631868" sldId="289"/>
        </pc:sldMkLst>
      </pc:sldChg>
      <pc:sldChg chg="modAnim">
        <pc:chgData name="Jo Prestia" userId="725aace31fa660f5" providerId="LiveId" clId="{D234AC79-C1D0-43A2-8A9F-DA60BC63715D}" dt="2023-10-19T15:47:30.478" v="83"/>
        <pc:sldMkLst>
          <pc:docMk/>
          <pc:sldMk cId="4051831870"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1A9DE-A491-324D-B85E-C01AD9A932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57182D8-47C2-EE40-973E-645DDD30E2D5}">
      <dgm:prSet phldrT="[Texte]" phldr="0"/>
      <dgm:spPr/>
      <dgm:t>
        <a:bodyPr/>
        <a:lstStyle/>
        <a:p>
          <a:r>
            <a:rPr lang="fr-FR" dirty="0"/>
            <a:t>Psychologique </a:t>
          </a:r>
        </a:p>
      </dgm:t>
    </dgm:pt>
    <dgm:pt modelId="{91D9A00D-BEE3-EC4E-B98A-01327D800084}" type="parTrans" cxnId="{C709B7C2-600D-BD49-95B6-CDAE96BDF3DC}">
      <dgm:prSet/>
      <dgm:spPr/>
      <dgm:t>
        <a:bodyPr/>
        <a:lstStyle/>
        <a:p>
          <a:endParaRPr lang="fr-FR"/>
        </a:p>
      </dgm:t>
    </dgm:pt>
    <dgm:pt modelId="{E7071B12-3EE3-3643-8726-87649D557211}" type="sibTrans" cxnId="{C709B7C2-600D-BD49-95B6-CDAE96BDF3DC}">
      <dgm:prSet/>
      <dgm:spPr/>
      <dgm:t>
        <a:bodyPr/>
        <a:lstStyle/>
        <a:p>
          <a:endParaRPr lang="fr-FR"/>
        </a:p>
      </dgm:t>
    </dgm:pt>
    <dgm:pt modelId="{FA36C2C0-C893-B647-8682-1734209B577E}">
      <dgm:prSet phldrT="[Texte]" phldr="0"/>
      <dgm:spPr/>
      <dgm:t>
        <a:bodyPr/>
        <a:lstStyle/>
        <a:p>
          <a:r>
            <a:rPr lang="fr-FR" dirty="0"/>
            <a:t>Physiologique </a:t>
          </a:r>
        </a:p>
      </dgm:t>
    </dgm:pt>
    <dgm:pt modelId="{68F0652C-3D4F-AE4D-923D-220F7863FF2E}" type="parTrans" cxnId="{F966BCD9-3BBE-914B-BEE1-AE544254CFB0}">
      <dgm:prSet/>
      <dgm:spPr/>
      <dgm:t>
        <a:bodyPr/>
        <a:lstStyle/>
        <a:p>
          <a:endParaRPr lang="fr-FR"/>
        </a:p>
      </dgm:t>
    </dgm:pt>
    <dgm:pt modelId="{69570EC6-3A8E-B340-9CD1-DECB41C138F0}" type="sibTrans" cxnId="{F966BCD9-3BBE-914B-BEE1-AE544254CFB0}">
      <dgm:prSet/>
      <dgm:spPr/>
      <dgm:t>
        <a:bodyPr/>
        <a:lstStyle/>
        <a:p>
          <a:endParaRPr lang="fr-FR"/>
        </a:p>
      </dgm:t>
    </dgm:pt>
    <dgm:pt modelId="{736D2467-9421-C149-88B9-53C108882D9D}">
      <dgm:prSet phldrT="[Texte]" phldr="0"/>
      <dgm:spPr/>
      <dgm:t>
        <a:bodyPr/>
        <a:lstStyle/>
        <a:p>
          <a:r>
            <a:rPr lang="fr-FR" dirty="0"/>
            <a:t>Morphologique </a:t>
          </a:r>
        </a:p>
      </dgm:t>
    </dgm:pt>
    <dgm:pt modelId="{87034320-1001-564B-AB79-363CD32B1B5D}" type="parTrans" cxnId="{165F3498-142F-0349-A7DD-2BD150A25BC4}">
      <dgm:prSet/>
      <dgm:spPr/>
      <dgm:t>
        <a:bodyPr/>
        <a:lstStyle/>
        <a:p>
          <a:endParaRPr lang="fr-FR"/>
        </a:p>
      </dgm:t>
    </dgm:pt>
    <dgm:pt modelId="{ADD866F0-0EFD-E24E-B12F-B8C600EC90B7}" type="sibTrans" cxnId="{165F3498-142F-0349-A7DD-2BD150A25BC4}">
      <dgm:prSet/>
      <dgm:spPr/>
      <dgm:t>
        <a:bodyPr/>
        <a:lstStyle/>
        <a:p>
          <a:endParaRPr lang="fr-FR"/>
        </a:p>
      </dgm:t>
    </dgm:pt>
    <dgm:pt modelId="{2E355FCD-D2F5-584D-B77B-06FCE64ED96A}">
      <dgm:prSet phldrT="[Texte]" phldr="0"/>
      <dgm:spPr/>
      <dgm:t>
        <a:bodyPr/>
        <a:lstStyle/>
        <a:p>
          <a:r>
            <a:rPr lang="fr-FR" dirty="0"/>
            <a:t>Biomécanique </a:t>
          </a:r>
        </a:p>
      </dgm:t>
    </dgm:pt>
    <dgm:pt modelId="{4FDF28EB-7BE7-5948-8C46-50BBA1344F3F}" type="parTrans" cxnId="{5B8D0C30-291E-C54C-8B5C-5F3CA6882C96}">
      <dgm:prSet/>
      <dgm:spPr/>
      <dgm:t>
        <a:bodyPr/>
        <a:lstStyle/>
        <a:p>
          <a:endParaRPr lang="fr-FR"/>
        </a:p>
      </dgm:t>
    </dgm:pt>
    <dgm:pt modelId="{DB705FBE-95C8-8A41-BB79-9E03781495D6}" type="sibTrans" cxnId="{5B8D0C30-291E-C54C-8B5C-5F3CA6882C96}">
      <dgm:prSet/>
      <dgm:spPr/>
      <dgm:t>
        <a:bodyPr/>
        <a:lstStyle/>
        <a:p>
          <a:endParaRPr lang="fr-FR"/>
        </a:p>
      </dgm:t>
    </dgm:pt>
    <dgm:pt modelId="{8E00BC84-4DD4-EC46-8547-BEF0A97F6286}">
      <dgm:prSet phldrT="[Texte]" phldr="0"/>
      <dgm:spPr/>
      <dgm:t>
        <a:bodyPr/>
        <a:lstStyle/>
        <a:p>
          <a:r>
            <a:rPr lang="fr-FR" dirty="0"/>
            <a:t>Technico tactique </a:t>
          </a:r>
        </a:p>
      </dgm:t>
    </dgm:pt>
    <dgm:pt modelId="{8F574E27-B625-1546-AF40-1474083A0B42}" type="parTrans" cxnId="{95D92D52-8D3C-C44C-80CD-AB22A529A5AA}">
      <dgm:prSet/>
      <dgm:spPr/>
      <dgm:t>
        <a:bodyPr/>
        <a:lstStyle/>
        <a:p>
          <a:endParaRPr lang="fr-FR"/>
        </a:p>
      </dgm:t>
    </dgm:pt>
    <dgm:pt modelId="{2EADC6C2-510C-D04B-BC4E-2819344B7820}" type="sibTrans" cxnId="{95D92D52-8D3C-C44C-80CD-AB22A529A5AA}">
      <dgm:prSet/>
      <dgm:spPr/>
      <dgm:t>
        <a:bodyPr/>
        <a:lstStyle/>
        <a:p>
          <a:endParaRPr lang="fr-FR"/>
        </a:p>
      </dgm:t>
    </dgm:pt>
    <dgm:pt modelId="{977AE6E6-5E25-3A4A-8BAA-C77CA2C44FAF}">
      <dgm:prSet phldrT="[Texte]" phldr="0"/>
      <dgm:spPr/>
      <dgm:t>
        <a:bodyPr/>
        <a:lstStyle/>
        <a:p>
          <a:r>
            <a:rPr lang="fr-FR" dirty="0"/>
            <a:t>Nutrition</a:t>
          </a:r>
        </a:p>
      </dgm:t>
    </dgm:pt>
    <dgm:pt modelId="{73A10AC8-D82D-AD43-AA20-571C16ED7FFA}" type="parTrans" cxnId="{6E3CA8C8-5063-124D-B7CC-D3C30DB9461B}">
      <dgm:prSet/>
      <dgm:spPr/>
      <dgm:t>
        <a:bodyPr/>
        <a:lstStyle/>
        <a:p>
          <a:endParaRPr lang="fr-FR"/>
        </a:p>
      </dgm:t>
    </dgm:pt>
    <dgm:pt modelId="{570275F4-A47E-2E4C-908C-E872BEBABB9D}" type="sibTrans" cxnId="{6E3CA8C8-5063-124D-B7CC-D3C30DB9461B}">
      <dgm:prSet/>
      <dgm:spPr/>
      <dgm:t>
        <a:bodyPr/>
        <a:lstStyle/>
        <a:p>
          <a:endParaRPr lang="fr-FR"/>
        </a:p>
      </dgm:t>
    </dgm:pt>
    <dgm:pt modelId="{EABDBA0E-E0AE-DE4A-B5F6-F8A6B1DD2F78}">
      <dgm:prSet phldrT="[Texte]" phldr="0"/>
      <dgm:spPr/>
      <dgm:t>
        <a:bodyPr/>
        <a:lstStyle/>
        <a:p>
          <a:r>
            <a:rPr lang="fr-FR" dirty="0"/>
            <a:t>Physique </a:t>
          </a:r>
        </a:p>
      </dgm:t>
    </dgm:pt>
    <dgm:pt modelId="{30BDB223-CF27-2742-8DD0-A9A4C74F1EE4}" type="parTrans" cxnId="{287931D9-D459-5044-8980-44D7CB66423E}">
      <dgm:prSet/>
      <dgm:spPr/>
      <dgm:t>
        <a:bodyPr/>
        <a:lstStyle/>
        <a:p>
          <a:endParaRPr lang="fr-FR"/>
        </a:p>
      </dgm:t>
    </dgm:pt>
    <dgm:pt modelId="{9A3B4AC8-FB74-1048-983C-687F09F71BC2}" type="sibTrans" cxnId="{287931D9-D459-5044-8980-44D7CB66423E}">
      <dgm:prSet/>
      <dgm:spPr/>
      <dgm:t>
        <a:bodyPr/>
        <a:lstStyle/>
        <a:p>
          <a:endParaRPr lang="fr-FR"/>
        </a:p>
      </dgm:t>
    </dgm:pt>
    <dgm:pt modelId="{EA964CB5-5641-B34D-9402-60EAAAB6F394}">
      <dgm:prSet phldrT="[Texte]" phldr="0"/>
      <dgm:spPr/>
      <dgm:t>
        <a:bodyPr/>
        <a:lstStyle/>
        <a:p>
          <a:r>
            <a:rPr lang="fr-FR" dirty="0"/>
            <a:t>Informationnels </a:t>
          </a:r>
        </a:p>
      </dgm:t>
    </dgm:pt>
    <dgm:pt modelId="{46666564-B3F7-FD4F-8545-9C0BA48F24C6}" type="parTrans" cxnId="{5B894134-60B8-3844-9159-7F3D41A0DAA9}">
      <dgm:prSet/>
      <dgm:spPr/>
      <dgm:t>
        <a:bodyPr/>
        <a:lstStyle/>
        <a:p>
          <a:endParaRPr lang="fr-FR"/>
        </a:p>
      </dgm:t>
    </dgm:pt>
    <dgm:pt modelId="{74E8362A-DA38-524A-86FC-01710A44B8F3}" type="sibTrans" cxnId="{5B894134-60B8-3844-9159-7F3D41A0DAA9}">
      <dgm:prSet/>
      <dgm:spPr/>
      <dgm:t>
        <a:bodyPr/>
        <a:lstStyle/>
        <a:p>
          <a:endParaRPr lang="fr-FR"/>
        </a:p>
      </dgm:t>
    </dgm:pt>
    <dgm:pt modelId="{5F396076-E4A6-D344-9CF7-5C99A03ED065}" type="pres">
      <dgm:prSet presAssocID="{4111A9DE-A491-324D-B85E-C01AD9A9325A}" presName="diagram" presStyleCnt="0">
        <dgm:presLayoutVars>
          <dgm:dir/>
          <dgm:resizeHandles val="exact"/>
        </dgm:presLayoutVars>
      </dgm:prSet>
      <dgm:spPr/>
    </dgm:pt>
    <dgm:pt modelId="{4F0CD7DD-54C8-8F4B-887A-14CCD000A111}" type="pres">
      <dgm:prSet presAssocID="{B57182D8-47C2-EE40-973E-645DDD30E2D5}" presName="node" presStyleLbl="node1" presStyleIdx="0" presStyleCnt="8">
        <dgm:presLayoutVars>
          <dgm:bulletEnabled val="1"/>
        </dgm:presLayoutVars>
      </dgm:prSet>
      <dgm:spPr/>
    </dgm:pt>
    <dgm:pt modelId="{5FE1A081-0CEE-5B4E-BEC4-36BF1FFC5337}" type="pres">
      <dgm:prSet presAssocID="{E7071B12-3EE3-3643-8726-87649D557211}" presName="sibTrans" presStyleCnt="0"/>
      <dgm:spPr/>
    </dgm:pt>
    <dgm:pt modelId="{DA4659BF-1779-D64A-981F-E06DEE5E9729}" type="pres">
      <dgm:prSet presAssocID="{FA36C2C0-C893-B647-8682-1734209B577E}" presName="node" presStyleLbl="node1" presStyleIdx="1" presStyleCnt="8">
        <dgm:presLayoutVars>
          <dgm:bulletEnabled val="1"/>
        </dgm:presLayoutVars>
      </dgm:prSet>
      <dgm:spPr/>
    </dgm:pt>
    <dgm:pt modelId="{45339CFE-90EC-5545-A56C-065E1C4BD10E}" type="pres">
      <dgm:prSet presAssocID="{69570EC6-3A8E-B340-9CD1-DECB41C138F0}" presName="sibTrans" presStyleCnt="0"/>
      <dgm:spPr/>
    </dgm:pt>
    <dgm:pt modelId="{35FBFAD0-7264-644D-B7D1-31653798BF44}" type="pres">
      <dgm:prSet presAssocID="{736D2467-9421-C149-88B9-53C108882D9D}" presName="node" presStyleLbl="node1" presStyleIdx="2" presStyleCnt="8">
        <dgm:presLayoutVars>
          <dgm:bulletEnabled val="1"/>
        </dgm:presLayoutVars>
      </dgm:prSet>
      <dgm:spPr/>
    </dgm:pt>
    <dgm:pt modelId="{96581608-152D-BE46-8CF6-63E2555A055A}" type="pres">
      <dgm:prSet presAssocID="{ADD866F0-0EFD-E24E-B12F-B8C600EC90B7}" presName="sibTrans" presStyleCnt="0"/>
      <dgm:spPr/>
    </dgm:pt>
    <dgm:pt modelId="{502813E8-EF45-1D45-AB94-D6F51EF2EDD5}" type="pres">
      <dgm:prSet presAssocID="{2E355FCD-D2F5-584D-B77B-06FCE64ED96A}" presName="node" presStyleLbl="node1" presStyleIdx="3" presStyleCnt="8">
        <dgm:presLayoutVars>
          <dgm:bulletEnabled val="1"/>
        </dgm:presLayoutVars>
      </dgm:prSet>
      <dgm:spPr/>
    </dgm:pt>
    <dgm:pt modelId="{88930246-3CC0-0341-B234-472F63B2F06C}" type="pres">
      <dgm:prSet presAssocID="{DB705FBE-95C8-8A41-BB79-9E03781495D6}" presName="sibTrans" presStyleCnt="0"/>
      <dgm:spPr/>
    </dgm:pt>
    <dgm:pt modelId="{14EF7147-5B34-354F-9BB7-4CC968A20662}" type="pres">
      <dgm:prSet presAssocID="{8E00BC84-4DD4-EC46-8547-BEF0A97F6286}" presName="node" presStyleLbl="node1" presStyleIdx="4" presStyleCnt="8">
        <dgm:presLayoutVars>
          <dgm:bulletEnabled val="1"/>
        </dgm:presLayoutVars>
      </dgm:prSet>
      <dgm:spPr/>
    </dgm:pt>
    <dgm:pt modelId="{D832B9C6-36B1-694E-B4AA-0D6262136AEE}" type="pres">
      <dgm:prSet presAssocID="{2EADC6C2-510C-D04B-BC4E-2819344B7820}" presName="sibTrans" presStyleCnt="0"/>
      <dgm:spPr/>
    </dgm:pt>
    <dgm:pt modelId="{4DDC0D23-38F9-C34B-81A9-50C940DD901B}" type="pres">
      <dgm:prSet presAssocID="{977AE6E6-5E25-3A4A-8BAA-C77CA2C44FAF}" presName="node" presStyleLbl="node1" presStyleIdx="5" presStyleCnt="8">
        <dgm:presLayoutVars>
          <dgm:bulletEnabled val="1"/>
        </dgm:presLayoutVars>
      </dgm:prSet>
      <dgm:spPr/>
    </dgm:pt>
    <dgm:pt modelId="{8511B2DD-8476-1A43-AD37-EF583FDED2DA}" type="pres">
      <dgm:prSet presAssocID="{570275F4-A47E-2E4C-908C-E872BEBABB9D}" presName="sibTrans" presStyleCnt="0"/>
      <dgm:spPr/>
    </dgm:pt>
    <dgm:pt modelId="{CEC7C740-0BD7-C84D-8B8C-754887F2C16D}" type="pres">
      <dgm:prSet presAssocID="{EABDBA0E-E0AE-DE4A-B5F6-F8A6B1DD2F78}" presName="node" presStyleLbl="node1" presStyleIdx="6" presStyleCnt="8">
        <dgm:presLayoutVars>
          <dgm:bulletEnabled val="1"/>
        </dgm:presLayoutVars>
      </dgm:prSet>
      <dgm:spPr/>
    </dgm:pt>
    <dgm:pt modelId="{7B3E875B-3834-7046-B7DB-6F738C4D47A0}" type="pres">
      <dgm:prSet presAssocID="{9A3B4AC8-FB74-1048-983C-687F09F71BC2}" presName="sibTrans" presStyleCnt="0"/>
      <dgm:spPr/>
    </dgm:pt>
    <dgm:pt modelId="{FF8CE08C-4044-4C4D-A263-905FD9DA30F8}" type="pres">
      <dgm:prSet presAssocID="{EA964CB5-5641-B34D-9402-60EAAAB6F394}" presName="node" presStyleLbl="node1" presStyleIdx="7" presStyleCnt="8">
        <dgm:presLayoutVars>
          <dgm:bulletEnabled val="1"/>
        </dgm:presLayoutVars>
      </dgm:prSet>
      <dgm:spPr/>
    </dgm:pt>
  </dgm:ptLst>
  <dgm:cxnLst>
    <dgm:cxn modelId="{84482C27-18C7-5242-B42A-64316E8B3885}" type="presOf" srcId="{B57182D8-47C2-EE40-973E-645DDD30E2D5}" destId="{4F0CD7DD-54C8-8F4B-887A-14CCD000A111}" srcOrd="0" destOrd="0" presId="urn:microsoft.com/office/officeart/2005/8/layout/default"/>
    <dgm:cxn modelId="{6DD5EC29-B0F0-6A47-8C4D-99E97A185CAD}" type="presOf" srcId="{977AE6E6-5E25-3A4A-8BAA-C77CA2C44FAF}" destId="{4DDC0D23-38F9-C34B-81A9-50C940DD901B}" srcOrd="0" destOrd="0" presId="urn:microsoft.com/office/officeart/2005/8/layout/default"/>
    <dgm:cxn modelId="{5B8D0C30-291E-C54C-8B5C-5F3CA6882C96}" srcId="{4111A9DE-A491-324D-B85E-C01AD9A9325A}" destId="{2E355FCD-D2F5-584D-B77B-06FCE64ED96A}" srcOrd="3" destOrd="0" parTransId="{4FDF28EB-7BE7-5948-8C46-50BBA1344F3F}" sibTransId="{DB705FBE-95C8-8A41-BB79-9E03781495D6}"/>
    <dgm:cxn modelId="{5B894134-60B8-3844-9159-7F3D41A0DAA9}" srcId="{4111A9DE-A491-324D-B85E-C01AD9A9325A}" destId="{EA964CB5-5641-B34D-9402-60EAAAB6F394}" srcOrd="7" destOrd="0" parTransId="{46666564-B3F7-FD4F-8545-9C0BA48F24C6}" sibTransId="{74E8362A-DA38-524A-86FC-01710A44B8F3}"/>
    <dgm:cxn modelId="{BAAEF039-EFBF-3E42-875D-ADB98C044D6D}" type="presOf" srcId="{736D2467-9421-C149-88B9-53C108882D9D}" destId="{35FBFAD0-7264-644D-B7D1-31653798BF44}" srcOrd="0" destOrd="0" presId="urn:microsoft.com/office/officeart/2005/8/layout/default"/>
    <dgm:cxn modelId="{95D92D52-8D3C-C44C-80CD-AB22A529A5AA}" srcId="{4111A9DE-A491-324D-B85E-C01AD9A9325A}" destId="{8E00BC84-4DD4-EC46-8547-BEF0A97F6286}" srcOrd="4" destOrd="0" parTransId="{8F574E27-B625-1546-AF40-1474083A0B42}" sibTransId="{2EADC6C2-510C-D04B-BC4E-2819344B7820}"/>
    <dgm:cxn modelId="{69CFD98A-B016-7A4C-844B-0F27BB2BDE26}" type="presOf" srcId="{EABDBA0E-E0AE-DE4A-B5F6-F8A6B1DD2F78}" destId="{CEC7C740-0BD7-C84D-8B8C-754887F2C16D}" srcOrd="0" destOrd="0" presId="urn:microsoft.com/office/officeart/2005/8/layout/default"/>
    <dgm:cxn modelId="{116FD993-FC27-9E4E-AD07-F6D4DCF7E00A}" type="presOf" srcId="{4111A9DE-A491-324D-B85E-C01AD9A9325A}" destId="{5F396076-E4A6-D344-9CF7-5C99A03ED065}" srcOrd="0" destOrd="0" presId="urn:microsoft.com/office/officeart/2005/8/layout/default"/>
    <dgm:cxn modelId="{165F3498-142F-0349-A7DD-2BD150A25BC4}" srcId="{4111A9DE-A491-324D-B85E-C01AD9A9325A}" destId="{736D2467-9421-C149-88B9-53C108882D9D}" srcOrd="2" destOrd="0" parTransId="{87034320-1001-564B-AB79-363CD32B1B5D}" sibTransId="{ADD866F0-0EFD-E24E-B12F-B8C600EC90B7}"/>
    <dgm:cxn modelId="{67737FBB-3680-3F47-B5E0-8A5C4A9B435E}" type="presOf" srcId="{8E00BC84-4DD4-EC46-8547-BEF0A97F6286}" destId="{14EF7147-5B34-354F-9BB7-4CC968A20662}" srcOrd="0" destOrd="0" presId="urn:microsoft.com/office/officeart/2005/8/layout/default"/>
    <dgm:cxn modelId="{C709B7C2-600D-BD49-95B6-CDAE96BDF3DC}" srcId="{4111A9DE-A491-324D-B85E-C01AD9A9325A}" destId="{B57182D8-47C2-EE40-973E-645DDD30E2D5}" srcOrd="0" destOrd="0" parTransId="{91D9A00D-BEE3-EC4E-B98A-01327D800084}" sibTransId="{E7071B12-3EE3-3643-8726-87649D557211}"/>
    <dgm:cxn modelId="{6E3CA8C8-5063-124D-B7CC-D3C30DB9461B}" srcId="{4111A9DE-A491-324D-B85E-C01AD9A9325A}" destId="{977AE6E6-5E25-3A4A-8BAA-C77CA2C44FAF}" srcOrd="5" destOrd="0" parTransId="{73A10AC8-D82D-AD43-AA20-571C16ED7FFA}" sibTransId="{570275F4-A47E-2E4C-908C-E872BEBABB9D}"/>
    <dgm:cxn modelId="{8F6186CA-7468-5F48-82BD-17EE04DC3343}" type="presOf" srcId="{2E355FCD-D2F5-584D-B77B-06FCE64ED96A}" destId="{502813E8-EF45-1D45-AB94-D6F51EF2EDD5}" srcOrd="0" destOrd="0" presId="urn:microsoft.com/office/officeart/2005/8/layout/default"/>
    <dgm:cxn modelId="{287931D9-D459-5044-8980-44D7CB66423E}" srcId="{4111A9DE-A491-324D-B85E-C01AD9A9325A}" destId="{EABDBA0E-E0AE-DE4A-B5F6-F8A6B1DD2F78}" srcOrd="6" destOrd="0" parTransId="{30BDB223-CF27-2742-8DD0-A9A4C74F1EE4}" sibTransId="{9A3B4AC8-FB74-1048-983C-687F09F71BC2}"/>
    <dgm:cxn modelId="{889DA5D9-51FE-1449-AF09-E3EE44888E06}" type="presOf" srcId="{EA964CB5-5641-B34D-9402-60EAAAB6F394}" destId="{FF8CE08C-4044-4C4D-A263-905FD9DA30F8}" srcOrd="0" destOrd="0" presId="urn:microsoft.com/office/officeart/2005/8/layout/default"/>
    <dgm:cxn modelId="{F966BCD9-3BBE-914B-BEE1-AE544254CFB0}" srcId="{4111A9DE-A491-324D-B85E-C01AD9A9325A}" destId="{FA36C2C0-C893-B647-8682-1734209B577E}" srcOrd="1" destOrd="0" parTransId="{68F0652C-3D4F-AE4D-923D-220F7863FF2E}" sibTransId="{69570EC6-3A8E-B340-9CD1-DECB41C138F0}"/>
    <dgm:cxn modelId="{57F700E1-4670-2E47-8485-2EB99A34812E}" type="presOf" srcId="{FA36C2C0-C893-B647-8682-1734209B577E}" destId="{DA4659BF-1779-D64A-981F-E06DEE5E9729}" srcOrd="0" destOrd="0" presId="urn:microsoft.com/office/officeart/2005/8/layout/default"/>
    <dgm:cxn modelId="{1F663DF4-AD76-7C47-84BD-519D4777761D}" type="presParOf" srcId="{5F396076-E4A6-D344-9CF7-5C99A03ED065}" destId="{4F0CD7DD-54C8-8F4B-887A-14CCD000A111}" srcOrd="0" destOrd="0" presId="urn:microsoft.com/office/officeart/2005/8/layout/default"/>
    <dgm:cxn modelId="{C8B86009-87FD-9842-874A-AC8CC121E450}" type="presParOf" srcId="{5F396076-E4A6-D344-9CF7-5C99A03ED065}" destId="{5FE1A081-0CEE-5B4E-BEC4-36BF1FFC5337}" srcOrd="1" destOrd="0" presId="urn:microsoft.com/office/officeart/2005/8/layout/default"/>
    <dgm:cxn modelId="{450D61B9-52E0-2145-97DB-C4EED9B904CB}" type="presParOf" srcId="{5F396076-E4A6-D344-9CF7-5C99A03ED065}" destId="{DA4659BF-1779-D64A-981F-E06DEE5E9729}" srcOrd="2" destOrd="0" presId="urn:microsoft.com/office/officeart/2005/8/layout/default"/>
    <dgm:cxn modelId="{E5E909A0-CC95-424A-ABD2-9416AA66B5BC}" type="presParOf" srcId="{5F396076-E4A6-D344-9CF7-5C99A03ED065}" destId="{45339CFE-90EC-5545-A56C-065E1C4BD10E}" srcOrd="3" destOrd="0" presId="urn:microsoft.com/office/officeart/2005/8/layout/default"/>
    <dgm:cxn modelId="{F6018DE5-8A91-224F-9BC8-03E5F6CE609A}" type="presParOf" srcId="{5F396076-E4A6-D344-9CF7-5C99A03ED065}" destId="{35FBFAD0-7264-644D-B7D1-31653798BF44}" srcOrd="4" destOrd="0" presId="urn:microsoft.com/office/officeart/2005/8/layout/default"/>
    <dgm:cxn modelId="{CA67721B-975F-754C-BE0F-979E51712941}" type="presParOf" srcId="{5F396076-E4A6-D344-9CF7-5C99A03ED065}" destId="{96581608-152D-BE46-8CF6-63E2555A055A}" srcOrd="5" destOrd="0" presId="urn:microsoft.com/office/officeart/2005/8/layout/default"/>
    <dgm:cxn modelId="{B981221B-4321-A548-BDE3-DA2FF769DB96}" type="presParOf" srcId="{5F396076-E4A6-D344-9CF7-5C99A03ED065}" destId="{502813E8-EF45-1D45-AB94-D6F51EF2EDD5}" srcOrd="6" destOrd="0" presId="urn:microsoft.com/office/officeart/2005/8/layout/default"/>
    <dgm:cxn modelId="{57D8ACFF-31DB-5341-B628-3A14F8BB0D05}" type="presParOf" srcId="{5F396076-E4A6-D344-9CF7-5C99A03ED065}" destId="{88930246-3CC0-0341-B234-472F63B2F06C}" srcOrd="7" destOrd="0" presId="urn:microsoft.com/office/officeart/2005/8/layout/default"/>
    <dgm:cxn modelId="{034AAEC9-5CE2-3744-BD86-62ADA1C98CBF}" type="presParOf" srcId="{5F396076-E4A6-D344-9CF7-5C99A03ED065}" destId="{14EF7147-5B34-354F-9BB7-4CC968A20662}" srcOrd="8" destOrd="0" presId="urn:microsoft.com/office/officeart/2005/8/layout/default"/>
    <dgm:cxn modelId="{5A931637-0CD3-524F-BC87-E20EDCC96B12}" type="presParOf" srcId="{5F396076-E4A6-D344-9CF7-5C99A03ED065}" destId="{D832B9C6-36B1-694E-B4AA-0D6262136AEE}" srcOrd="9" destOrd="0" presId="urn:microsoft.com/office/officeart/2005/8/layout/default"/>
    <dgm:cxn modelId="{DA314D08-1841-874F-B829-EA3470262DE5}" type="presParOf" srcId="{5F396076-E4A6-D344-9CF7-5C99A03ED065}" destId="{4DDC0D23-38F9-C34B-81A9-50C940DD901B}" srcOrd="10" destOrd="0" presId="urn:microsoft.com/office/officeart/2005/8/layout/default"/>
    <dgm:cxn modelId="{E1458532-E10E-5643-B9EE-9189EEA5719C}" type="presParOf" srcId="{5F396076-E4A6-D344-9CF7-5C99A03ED065}" destId="{8511B2DD-8476-1A43-AD37-EF583FDED2DA}" srcOrd="11" destOrd="0" presId="urn:microsoft.com/office/officeart/2005/8/layout/default"/>
    <dgm:cxn modelId="{44C9C926-3684-3344-B9CD-BB7104917738}" type="presParOf" srcId="{5F396076-E4A6-D344-9CF7-5C99A03ED065}" destId="{CEC7C740-0BD7-C84D-8B8C-754887F2C16D}" srcOrd="12" destOrd="0" presId="urn:microsoft.com/office/officeart/2005/8/layout/default"/>
    <dgm:cxn modelId="{8D09F245-0940-FF4D-A59F-599D1C2424C1}" type="presParOf" srcId="{5F396076-E4A6-D344-9CF7-5C99A03ED065}" destId="{7B3E875B-3834-7046-B7DB-6F738C4D47A0}" srcOrd="13" destOrd="0" presId="urn:microsoft.com/office/officeart/2005/8/layout/default"/>
    <dgm:cxn modelId="{29D46BF5-34B0-C64C-A4D0-3CE0DF76DB4F}" type="presParOf" srcId="{5F396076-E4A6-D344-9CF7-5C99A03ED065}" destId="{FF8CE08C-4044-4C4D-A263-905FD9DA30F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22FA2-59F2-6844-86C0-27E9C87D759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fr-FR"/>
        </a:p>
      </dgm:t>
    </dgm:pt>
    <dgm:pt modelId="{E04D4143-8648-1D40-B8C1-871D3B3016D1}">
      <dgm:prSet phldrT="[Texte]" phldr="0"/>
      <dgm:spPr/>
      <dgm:t>
        <a:bodyPr/>
        <a:lstStyle/>
        <a:p>
          <a:r>
            <a:rPr lang="fr-FR" b="1" i="0" u="none" strike="noStrike" dirty="0">
              <a:solidFill>
                <a:srgbClr val="31363C"/>
              </a:solidFill>
              <a:effectLst/>
              <a:latin typeface="Inter"/>
            </a:rPr>
            <a:t>Sport et handicap physique</a:t>
          </a:r>
        </a:p>
      </dgm:t>
    </dgm:pt>
    <dgm:pt modelId="{D5CF49E0-0D6C-A448-914B-EDF4E13FBFD8}" type="parTrans" cxnId="{E7FF89AC-EB4D-2147-A0AF-DD80F5E99EEF}">
      <dgm:prSet/>
      <dgm:spPr/>
      <dgm:t>
        <a:bodyPr/>
        <a:lstStyle/>
        <a:p>
          <a:endParaRPr lang="fr-FR"/>
        </a:p>
      </dgm:t>
    </dgm:pt>
    <dgm:pt modelId="{2171FC1C-CB72-B945-8EA1-090BC0545CA8}" type="sibTrans" cxnId="{E7FF89AC-EB4D-2147-A0AF-DD80F5E99EEF}">
      <dgm:prSet/>
      <dgm:spPr/>
      <dgm:t>
        <a:bodyPr/>
        <a:lstStyle/>
        <a:p>
          <a:endParaRPr lang="fr-FR"/>
        </a:p>
      </dgm:t>
    </dgm:pt>
    <dgm:pt modelId="{7ACE5490-D6B5-BD47-ADAE-863FA47F6DE7}">
      <dgm:prSet phldrT="[Texte]" phldr="0"/>
      <dgm:spPr/>
      <dgm:t>
        <a:bodyPr/>
        <a:lstStyle/>
        <a:p>
          <a:r>
            <a:rPr lang="fr-FR" b="1" i="0" u="none" strike="noStrike" dirty="0">
              <a:solidFill>
                <a:srgbClr val="31363C"/>
              </a:solidFill>
              <a:effectLst/>
              <a:latin typeface="Inter"/>
            </a:rPr>
            <a:t>Chez les personnes handicapées physiques,</a:t>
          </a:r>
          <a:r>
            <a:rPr lang="fr-FR" b="0" i="0" u="none" strike="noStrike" dirty="0">
              <a:solidFill>
                <a:srgbClr val="31363C"/>
              </a:solidFill>
              <a:effectLst/>
              <a:latin typeface="Inter"/>
            </a:rPr>
            <a:t> l’activité sportive est indispensable pour préserver le tonus musculaire général et maintenir un apport correct en nutriments et en oxygène au niveau des muscles qui ne peuvent plus se contracter.</a:t>
          </a:r>
          <a:endParaRPr lang="fr-FR" dirty="0"/>
        </a:p>
      </dgm:t>
    </dgm:pt>
    <dgm:pt modelId="{9B8C79B1-9F5A-874A-941A-802F64688F2F}" type="parTrans" cxnId="{0770A53B-AC04-EC4A-956A-65AA6B45A933}">
      <dgm:prSet/>
      <dgm:spPr/>
      <dgm:t>
        <a:bodyPr/>
        <a:lstStyle/>
        <a:p>
          <a:endParaRPr lang="fr-FR"/>
        </a:p>
      </dgm:t>
    </dgm:pt>
    <dgm:pt modelId="{81D90628-AB0B-AF4C-9715-001A793F8C77}" type="sibTrans" cxnId="{0770A53B-AC04-EC4A-956A-65AA6B45A933}">
      <dgm:prSet/>
      <dgm:spPr/>
      <dgm:t>
        <a:bodyPr/>
        <a:lstStyle/>
        <a:p>
          <a:endParaRPr lang="fr-FR"/>
        </a:p>
      </dgm:t>
    </dgm:pt>
    <dgm:pt modelId="{0E64EC95-BD0C-0C40-8BCB-49B6EF934416}">
      <dgm:prSet phldrT="[Texte]" phldr="0"/>
      <dgm:spPr/>
      <dgm:t>
        <a:bodyPr/>
        <a:lstStyle/>
        <a:p>
          <a:r>
            <a:rPr lang="fr-FR" b="0" i="0" u="none" strike="noStrike" dirty="0">
              <a:solidFill>
                <a:srgbClr val="31363C"/>
              </a:solidFill>
              <a:effectLst/>
              <a:latin typeface="Inter"/>
            </a:rPr>
            <a:t>L'activité sportive développe également des capacités qui visent à compenser le handicap : la puissance musculaire, l'habileté, l'endurance (par exemple celle des muscles des bras pour se déplacer en fauteuil roulant), l'ouïe et le sens du toucher pour un non-voyant, etc.</a:t>
          </a:r>
          <a:endParaRPr lang="fr-FR" dirty="0"/>
        </a:p>
      </dgm:t>
    </dgm:pt>
    <dgm:pt modelId="{B13BE448-2EBB-E044-9C08-7F2F37D8CE72}" type="parTrans" cxnId="{8B57BE36-86A8-0D4F-BCD5-66F9431585AF}">
      <dgm:prSet/>
      <dgm:spPr/>
      <dgm:t>
        <a:bodyPr/>
        <a:lstStyle/>
        <a:p>
          <a:endParaRPr lang="fr-FR"/>
        </a:p>
      </dgm:t>
    </dgm:pt>
    <dgm:pt modelId="{5249DD1B-53F9-8248-89E9-FBB207DAAF4C}" type="sibTrans" cxnId="{8B57BE36-86A8-0D4F-BCD5-66F9431585AF}">
      <dgm:prSet/>
      <dgm:spPr/>
      <dgm:t>
        <a:bodyPr/>
        <a:lstStyle/>
        <a:p>
          <a:endParaRPr lang="fr-FR"/>
        </a:p>
      </dgm:t>
    </dgm:pt>
    <dgm:pt modelId="{BE3AF96C-5CD8-154B-8E5C-4BFC74DDCF12}">
      <dgm:prSet phldrT="[Texte]" phldr="0"/>
      <dgm:spPr/>
      <dgm:t>
        <a:bodyPr/>
        <a:lstStyle/>
        <a:p>
          <a:r>
            <a:rPr lang="fr-FR" b="1" i="0" u="none" strike="noStrike" dirty="0">
              <a:solidFill>
                <a:srgbClr val="31363C"/>
              </a:solidFill>
              <a:effectLst/>
              <a:latin typeface="Inter"/>
            </a:rPr>
            <a:t>Sport et handicap mental</a:t>
          </a:r>
        </a:p>
      </dgm:t>
    </dgm:pt>
    <dgm:pt modelId="{3A1CF50C-C186-EC49-969F-066B428899F0}" type="parTrans" cxnId="{12E32C26-9685-AC48-BD45-AC8D32F90DF7}">
      <dgm:prSet/>
      <dgm:spPr/>
      <dgm:t>
        <a:bodyPr/>
        <a:lstStyle/>
        <a:p>
          <a:endParaRPr lang="fr-FR"/>
        </a:p>
      </dgm:t>
    </dgm:pt>
    <dgm:pt modelId="{8F1277D1-396E-E449-B0FD-8E00D66F9F1F}" type="sibTrans" cxnId="{12E32C26-9685-AC48-BD45-AC8D32F90DF7}">
      <dgm:prSet/>
      <dgm:spPr/>
      <dgm:t>
        <a:bodyPr/>
        <a:lstStyle/>
        <a:p>
          <a:endParaRPr lang="fr-FR"/>
        </a:p>
      </dgm:t>
    </dgm:pt>
    <dgm:pt modelId="{D9579788-E591-5047-BBF4-EE7EF11E0AC9}">
      <dgm:prSet phldrT="[Texte]" phldr="0"/>
      <dgm:spPr/>
      <dgm:t>
        <a:bodyPr/>
        <a:lstStyle/>
        <a:p>
          <a:r>
            <a:rPr lang="fr-FR" b="1" i="0" u="none" strike="noStrike" dirty="0">
              <a:solidFill>
                <a:srgbClr val="31363C"/>
              </a:solidFill>
              <a:effectLst/>
              <a:latin typeface="Inter"/>
            </a:rPr>
            <a:t>Chez les personnes handicapées </a:t>
          </a:r>
          <a:r>
            <a:rPr lang="fr-FR" b="1" i="0" u="none" strike="noStrike" dirty="0" err="1">
              <a:solidFill>
                <a:srgbClr val="31363C"/>
              </a:solidFill>
              <a:effectLst/>
              <a:latin typeface="Inter"/>
            </a:rPr>
            <a:t>mentales,</a:t>
          </a:r>
          <a:r>
            <a:rPr lang="fr-FR" b="0" i="0" u="none" strike="noStrike" dirty="0" err="1">
              <a:solidFill>
                <a:srgbClr val="31363C"/>
              </a:solidFill>
              <a:effectLst/>
              <a:latin typeface="Inter"/>
            </a:rPr>
            <a:t>le</a:t>
          </a:r>
          <a:r>
            <a:rPr lang="fr-FR" b="0" i="0" u="none" strike="noStrike" dirty="0">
              <a:solidFill>
                <a:srgbClr val="31363C"/>
              </a:solidFill>
              <a:effectLst/>
              <a:latin typeface="Inter"/>
            </a:rPr>
            <a:t> sport permet, entre autres, d’évacuer un trop plein d’énergie, d’acquérir une meilleure coordination motrice, de développer des relations avec l’environnement et de lutter contre le repli sur soi et l’isolement.</a:t>
          </a:r>
          <a:endParaRPr lang="fr-FR" dirty="0"/>
        </a:p>
      </dgm:t>
    </dgm:pt>
    <dgm:pt modelId="{470D66D2-156D-0B4A-BB59-D2EEE13248A5}" type="parTrans" cxnId="{678852B9-EB7D-DB48-AA75-7761F1128B1C}">
      <dgm:prSet/>
      <dgm:spPr/>
      <dgm:t>
        <a:bodyPr/>
        <a:lstStyle/>
        <a:p>
          <a:endParaRPr lang="fr-FR"/>
        </a:p>
      </dgm:t>
    </dgm:pt>
    <dgm:pt modelId="{8C151B6C-BF99-AF43-85AD-65E44F2D7253}" type="sibTrans" cxnId="{678852B9-EB7D-DB48-AA75-7761F1128B1C}">
      <dgm:prSet/>
      <dgm:spPr/>
      <dgm:t>
        <a:bodyPr/>
        <a:lstStyle/>
        <a:p>
          <a:endParaRPr lang="fr-FR"/>
        </a:p>
      </dgm:t>
    </dgm:pt>
    <dgm:pt modelId="{BAE73292-7141-C445-832F-190D496BD72F}">
      <dgm:prSet phldrT="[Texte]" phldr="0"/>
      <dgm:spPr/>
      <dgm:t>
        <a:bodyPr/>
        <a:lstStyle/>
        <a:p>
          <a:r>
            <a:rPr lang="fr-FR" b="0" i="0" u="none" strike="noStrike" dirty="0">
              <a:solidFill>
                <a:srgbClr val="31363C"/>
              </a:solidFill>
              <a:effectLst/>
              <a:latin typeface="Inter"/>
            </a:rPr>
            <a:t>Par le biais du jeu, le sport est un excellent moyen d'inciter la personne handicapée mentale à interagir avec d'autres personnes et à développer ses capacités d'échange.</a:t>
          </a:r>
          <a:endParaRPr lang="fr-FR" dirty="0"/>
        </a:p>
      </dgm:t>
    </dgm:pt>
    <dgm:pt modelId="{A2A5F9C2-4261-8E46-8BD5-C7FC4EF22B73}" type="parTrans" cxnId="{C4535DEB-F5D3-8C4D-89F8-71898CA45929}">
      <dgm:prSet/>
      <dgm:spPr/>
      <dgm:t>
        <a:bodyPr/>
        <a:lstStyle/>
        <a:p>
          <a:endParaRPr lang="fr-FR"/>
        </a:p>
      </dgm:t>
    </dgm:pt>
    <dgm:pt modelId="{75C88049-6E0C-8F4B-B5A8-5947773F5F55}" type="sibTrans" cxnId="{C4535DEB-F5D3-8C4D-89F8-71898CA45929}">
      <dgm:prSet/>
      <dgm:spPr/>
      <dgm:t>
        <a:bodyPr/>
        <a:lstStyle/>
        <a:p>
          <a:endParaRPr lang="fr-FR"/>
        </a:p>
      </dgm:t>
    </dgm:pt>
    <dgm:pt modelId="{0649537F-9E0C-1148-B450-AEC7CFDE1417}" type="pres">
      <dgm:prSet presAssocID="{F5422FA2-59F2-6844-86C0-27E9C87D7597}" presName="Name0" presStyleCnt="0">
        <dgm:presLayoutVars>
          <dgm:dir/>
          <dgm:animLvl val="lvl"/>
          <dgm:resizeHandles val="exact"/>
        </dgm:presLayoutVars>
      </dgm:prSet>
      <dgm:spPr/>
    </dgm:pt>
    <dgm:pt modelId="{56AC705A-1789-1B4D-88E9-24543841F570}" type="pres">
      <dgm:prSet presAssocID="{E04D4143-8648-1D40-B8C1-871D3B3016D1}" presName="vertFlow" presStyleCnt="0"/>
      <dgm:spPr/>
    </dgm:pt>
    <dgm:pt modelId="{39811334-EC0F-404E-82BA-4B3ADD329926}" type="pres">
      <dgm:prSet presAssocID="{E04D4143-8648-1D40-B8C1-871D3B3016D1}" presName="header" presStyleLbl="node1" presStyleIdx="0" presStyleCnt="2"/>
      <dgm:spPr/>
    </dgm:pt>
    <dgm:pt modelId="{B265BC46-1FF0-FD41-9B53-3D44883C254E}" type="pres">
      <dgm:prSet presAssocID="{9B8C79B1-9F5A-874A-941A-802F64688F2F}" presName="parTrans" presStyleLbl="sibTrans2D1" presStyleIdx="0" presStyleCnt="4"/>
      <dgm:spPr/>
    </dgm:pt>
    <dgm:pt modelId="{B8D6CD4B-8C68-264F-BE19-4C70973FF5FE}" type="pres">
      <dgm:prSet presAssocID="{7ACE5490-D6B5-BD47-ADAE-863FA47F6DE7}" presName="child" presStyleLbl="alignAccFollowNode1" presStyleIdx="0" presStyleCnt="4">
        <dgm:presLayoutVars>
          <dgm:chMax val="0"/>
          <dgm:bulletEnabled val="1"/>
        </dgm:presLayoutVars>
      </dgm:prSet>
      <dgm:spPr/>
    </dgm:pt>
    <dgm:pt modelId="{C05F092C-952C-9042-8349-58A87E9950D6}" type="pres">
      <dgm:prSet presAssocID="{81D90628-AB0B-AF4C-9715-001A793F8C77}" presName="sibTrans" presStyleLbl="sibTrans2D1" presStyleIdx="1" presStyleCnt="4"/>
      <dgm:spPr/>
    </dgm:pt>
    <dgm:pt modelId="{8CB21EA3-7B01-8247-8A83-C8F9EDEFAFD3}" type="pres">
      <dgm:prSet presAssocID="{0E64EC95-BD0C-0C40-8BCB-49B6EF934416}" presName="child" presStyleLbl="alignAccFollowNode1" presStyleIdx="1" presStyleCnt="4">
        <dgm:presLayoutVars>
          <dgm:chMax val="0"/>
          <dgm:bulletEnabled val="1"/>
        </dgm:presLayoutVars>
      </dgm:prSet>
      <dgm:spPr/>
    </dgm:pt>
    <dgm:pt modelId="{E36AB4BE-F533-9449-BA41-F9D3CBD88731}" type="pres">
      <dgm:prSet presAssocID="{E04D4143-8648-1D40-B8C1-871D3B3016D1}" presName="hSp" presStyleCnt="0"/>
      <dgm:spPr/>
    </dgm:pt>
    <dgm:pt modelId="{CC99C46C-3B3B-A846-A413-657F6DBA9AF1}" type="pres">
      <dgm:prSet presAssocID="{BE3AF96C-5CD8-154B-8E5C-4BFC74DDCF12}" presName="vertFlow" presStyleCnt="0"/>
      <dgm:spPr/>
    </dgm:pt>
    <dgm:pt modelId="{6400D6BF-82FE-504A-8717-345E6FD21F2E}" type="pres">
      <dgm:prSet presAssocID="{BE3AF96C-5CD8-154B-8E5C-4BFC74DDCF12}" presName="header" presStyleLbl="node1" presStyleIdx="1" presStyleCnt="2"/>
      <dgm:spPr/>
    </dgm:pt>
    <dgm:pt modelId="{609B4E75-1E52-E141-B60F-A3EF32DC2195}" type="pres">
      <dgm:prSet presAssocID="{470D66D2-156D-0B4A-BB59-D2EEE13248A5}" presName="parTrans" presStyleLbl="sibTrans2D1" presStyleIdx="2" presStyleCnt="4"/>
      <dgm:spPr/>
    </dgm:pt>
    <dgm:pt modelId="{9C23FC11-D260-5847-B59A-2EEAA021B6CD}" type="pres">
      <dgm:prSet presAssocID="{D9579788-E591-5047-BBF4-EE7EF11E0AC9}" presName="child" presStyleLbl="alignAccFollowNode1" presStyleIdx="2" presStyleCnt="4">
        <dgm:presLayoutVars>
          <dgm:chMax val="0"/>
          <dgm:bulletEnabled val="1"/>
        </dgm:presLayoutVars>
      </dgm:prSet>
      <dgm:spPr/>
    </dgm:pt>
    <dgm:pt modelId="{AFA153FA-CFE7-C443-9F2F-DB5325643E0B}" type="pres">
      <dgm:prSet presAssocID="{8C151B6C-BF99-AF43-85AD-65E44F2D7253}" presName="sibTrans" presStyleLbl="sibTrans2D1" presStyleIdx="3" presStyleCnt="4"/>
      <dgm:spPr/>
    </dgm:pt>
    <dgm:pt modelId="{8AD927B5-C271-CD49-AAD7-8E8254B3B86A}" type="pres">
      <dgm:prSet presAssocID="{BAE73292-7141-C445-832F-190D496BD72F}" presName="child" presStyleLbl="alignAccFollowNode1" presStyleIdx="3" presStyleCnt="4">
        <dgm:presLayoutVars>
          <dgm:chMax val="0"/>
          <dgm:bulletEnabled val="1"/>
        </dgm:presLayoutVars>
      </dgm:prSet>
      <dgm:spPr/>
    </dgm:pt>
  </dgm:ptLst>
  <dgm:cxnLst>
    <dgm:cxn modelId="{EA1F8F0C-314B-C340-988D-92D769E815AB}" type="presOf" srcId="{BAE73292-7141-C445-832F-190D496BD72F}" destId="{8AD927B5-C271-CD49-AAD7-8E8254B3B86A}" srcOrd="0" destOrd="0" presId="urn:microsoft.com/office/officeart/2005/8/layout/lProcess1"/>
    <dgm:cxn modelId="{12E32C26-9685-AC48-BD45-AC8D32F90DF7}" srcId="{F5422FA2-59F2-6844-86C0-27E9C87D7597}" destId="{BE3AF96C-5CD8-154B-8E5C-4BFC74DDCF12}" srcOrd="1" destOrd="0" parTransId="{3A1CF50C-C186-EC49-969F-066B428899F0}" sibTransId="{8F1277D1-396E-E449-B0FD-8E00D66F9F1F}"/>
    <dgm:cxn modelId="{9357C728-5A53-324E-A94E-F6C92DFDF796}" type="presOf" srcId="{0E64EC95-BD0C-0C40-8BCB-49B6EF934416}" destId="{8CB21EA3-7B01-8247-8A83-C8F9EDEFAFD3}" srcOrd="0" destOrd="0" presId="urn:microsoft.com/office/officeart/2005/8/layout/lProcess1"/>
    <dgm:cxn modelId="{968E972C-3A88-614B-96CF-C3AE04C1879E}" type="presOf" srcId="{E04D4143-8648-1D40-B8C1-871D3B3016D1}" destId="{39811334-EC0F-404E-82BA-4B3ADD329926}" srcOrd="0" destOrd="0" presId="urn:microsoft.com/office/officeart/2005/8/layout/lProcess1"/>
    <dgm:cxn modelId="{8B57BE36-86A8-0D4F-BCD5-66F9431585AF}" srcId="{E04D4143-8648-1D40-B8C1-871D3B3016D1}" destId="{0E64EC95-BD0C-0C40-8BCB-49B6EF934416}" srcOrd="1" destOrd="0" parTransId="{B13BE448-2EBB-E044-9C08-7F2F37D8CE72}" sibTransId="{5249DD1B-53F9-8248-89E9-FBB207DAAF4C}"/>
    <dgm:cxn modelId="{0770A53B-AC04-EC4A-956A-65AA6B45A933}" srcId="{E04D4143-8648-1D40-B8C1-871D3B3016D1}" destId="{7ACE5490-D6B5-BD47-ADAE-863FA47F6DE7}" srcOrd="0" destOrd="0" parTransId="{9B8C79B1-9F5A-874A-941A-802F64688F2F}" sibTransId="{81D90628-AB0B-AF4C-9715-001A793F8C77}"/>
    <dgm:cxn modelId="{B5882947-5F27-A044-965F-20BA67CA5C16}" type="presOf" srcId="{470D66D2-156D-0B4A-BB59-D2EEE13248A5}" destId="{609B4E75-1E52-E141-B60F-A3EF32DC2195}" srcOrd="0" destOrd="0" presId="urn:microsoft.com/office/officeart/2005/8/layout/lProcess1"/>
    <dgm:cxn modelId="{DE053B50-18AE-254D-88F6-51FCA0915A2F}" type="presOf" srcId="{8C151B6C-BF99-AF43-85AD-65E44F2D7253}" destId="{AFA153FA-CFE7-C443-9F2F-DB5325643E0B}" srcOrd="0" destOrd="0" presId="urn:microsoft.com/office/officeart/2005/8/layout/lProcess1"/>
    <dgm:cxn modelId="{7C6F1F55-B874-9A44-9FF0-BD8DC024483A}" type="presOf" srcId="{9B8C79B1-9F5A-874A-941A-802F64688F2F}" destId="{B265BC46-1FF0-FD41-9B53-3D44883C254E}" srcOrd="0" destOrd="0" presId="urn:microsoft.com/office/officeart/2005/8/layout/lProcess1"/>
    <dgm:cxn modelId="{A152E782-283F-5C4D-9529-69DD5A9D4927}" type="presOf" srcId="{D9579788-E591-5047-BBF4-EE7EF11E0AC9}" destId="{9C23FC11-D260-5847-B59A-2EEAA021B6CD}" srcOrd="0" destOrd="0" presId="urn:microsoft.com/office/officeart/2005/8/layout/lProcess1"/>
    <dgm:cxn modelId="{E7FF89AC-EB4D-2147-A0AF-DD80F5E99EEF}" srcId="{F5422FA2-59F2-6844-86C0-27E9C87D7597}" destId="{E04D4143-8648-1D40-B8C1-871D3B3016D1}" srcOrd="0" destOrd="0" parTransId="{D5CF49E0-0D6C-A448-914B-EDF4E13FBFD8}" sibTransId="{2171FC1C-CB72-B945-8EA1-090BC0545CA8}"/>
    <dgm:cxn modelId="{ACCE58B4-0CE8-7940-806F-B28C5F60165B}" type="presOf" srcId="{F5422FA2-59F2-6844-86C0-27E9C87D7597}" destId="{0649537F-9E0C-1148-B450-AEC7CFDE1417}" srcOrd="0" destOrd="0" presId="urn:microsoft.com/office/officeart/2005/8/layout/lProcess1"/>
    <dgm:cxn modelId="{678852B9-EB7D-DB48-AA75-7761F1128B1C}" srcId="{BE3AF96C-5CD8-154B-8E5C-4BFC74DDCF12}" destId="{D9579788-E591-5047-BBF4-EE7EF11E0AC9}" srcOrd="0" destOrd="0" parTransId="{470D66D2-156D-0B4A-BB59-D2EEE13248A5}" sibTransId="{8C151B6C-BF99-AF43-85AD-65E44F2D7253}"/>
    <dgm:cxn modelId="{4112EBD3-F3FF-7547-A1A0-446C57E4A7A5}" type="presOf" srcId="{7ACE5490-D6B5-BD47-ADAE-863FA47F6DE7}" destId="{B8D6CD4B-8C68-264F-BE19-4C70973FF5FE}" srcOrd="0" destOrd="0" presId="urn:microsoft.com/office/officeart/2005/8/layout/lProcess1"/>
    <dgm:cxn modelId="{B7B0E7D9-6BCD-4E49-A67F-31EB8A113FD3}" type="presOf" srcId="{81D90628-AB0B-AF4C-9715-001A793F8C77}" destId="{C05F092C-952C-9042-8349-58A87E9950D6}" srcOrd="0" destOrd="0" presId="urn:microsoft.com/office/officeart/2005/8/layout/lProcess1"/>
    <dgm:cxn modelId="{4B26BCDF-DDEA-2A48-A3D3-79D7BE71D108}" type="presOf" srcId="{BE3AF96C-5CD8-154B-8E5C-4BFC74DDCF12}" destId="{6400D6BF-82FE-504A-8717-345E6FD21F2E}" srcOrd="0" destOrd="0" presId="urn:microsoft.com/office/officeart/2005/8/layout/lProcess1"/>
    <dgm:cxn modelId="{C4535DEB-F5D3-8C4D-89F8-71898CA45929}" srcId="{BE3AF96C-5CD8-154B-8E5C-4BFC74DDCF12}" destId="{BAE73292-7141-C445-832F-190D496BD72F}" srcOrd="1" destOrd="0" parTransId="{A2A5F9C2-4261-8E46-8BD5-C7FC4EF22B73}" sibTransId="{75C88049-6E0C-8F4B-B5A8-5947773F5F55}"/>
    <dgm:cxn modelId="{1FD34183-C630-9549-99EE-28A351E186F9}" type="presParOf" srcId="{0649537F-9E0C-1148-B450-AEC7CFDE1417}" destId="{56AC705A-1789-1B4D-88E9-24543841F570}" srcOrd="0" destOrd="0" presId="urn:microsoft.com/office/officeart/2005/8/layout/lProcess1"/>
    <dgm:cxn modelId="{5E9A4F38-1BA8-D944-B4CE-FF1C9BB4066B}" type="presParOf" srcId="{56AC705A-1789-1B4D-88E9-24543841F570}" destId="{39811334-EC0F-404E-82BA-4B3ADD329926}" srcOrd="0" destOrd="0" presId="urn:microsoft.com/office/officeart/2005/8/layout/lProcess1"/>
    <dgm:cxn modelId="{C6D77438-40E9-FD43-8066-F458D2AD51FC}" type="presParOf" srcId="{56AC705A-1789-1B4D-88E9-24543841F570}" destId="{B265BC46-1FF0-FD41-9B53-3D44883C254E}" srcOrd="1" destOrd="0" presId="urn:microsoft.com/office/officeart/2005/8/layout/lProcess1"/>
    <dgm:cxn modelId="{E2644F35-7412-8B42-B935-C1DC076CD691}" type="presParOf" srcId="{56AC705A-1789-1B4D-88E9-24543841F570}" destId="{B8D6CD4B-8C68-264F-BE19-4C70973FF5FE}" srcOrd="2" destOrd="0" presId="urn:microsoft.com/office/officeart/2005/8/layout/lProcess1"/>
    <dgm:cxn modelId="{FD012CC1-597D-4C47-B134-6DB6226B4618}" type="presParOf" srcId="{56AC705A-1789-1B4D-88E9-24543841F570}" destId="{C05F092C-952C-9042-8349-58A87E9950D6}" srcOrd="3" destOrd="0" presId="urn:microsoft.com/office/officeart/2005/8/layout/lProcess1"/>
    <dgm:cxn modelId="{1D26EAE1-5161-2D43-AC40-14DC8BA5722E}" type="presParOf" srcId="{56AC705A-1789-1B4D-88E9-24543841F570}" destId="{8CB21EA3-7B01-8247-8A83-C8F9EDEFAFD3}" srcOrd="4" destOrd="0" presId="urn:microsoft.com/office/officeart/2005/8/layout/lProcess1"/>
    <dgm:cxn modelId="{01479BD9-BC5C-5E4E-A561-31BE923B0EF9}" type="presParOf" srcId="{0649537F-9E0C-1148-B450-AEC7CFDE1417}" destId="{E36AB4BE-F533-9449-BA41-F9D3CBD88731}" srcOrd="1" destOrd="0" presId="urn:microsoft.com/office/officeart/2005/8/layout/lProcess1"/>
    <dgm:cxn modelId="{9D262E2E-DF29-994F-983F-3B16FFB5DDD8}" type="presParOf" srcId="{0649537F-9E0C-1148-B450-AEC7CFDE1417}" destId="{CC99C46C-3B3B-A846-A413-657F6DBA9AF1}" srcOrd="2" destOrd="0" presId="urn:microsoft.com/office/officeart/2005/8/layout/lProcess1"/>
    <dgm:cxn modelId="{4710C4FB-5273-DA44-8E74-9FFC15DA8F6B}" type="presParOf" srcId="{CC99C46C-3B3B-A846-A413-657F6DBA9AF1}" destId="{6400D6BF-82FE-504A-8717-345E6FD21F2E}" srcOrd="0" destOrd="0" presId="urn:microsoft.com/office/officeart/2005/8/layout/lProcess1"/>
    <dgm:cxn modelId="{9CF0BBA6-E063-3344-A63E-D5D926BE2267}" type="presParOf" srcId="{CC99C46C-3B3B-A846-A413-657F6DBA9AF1}" destId="{609B4E75-1E52-E141-B60F-A3EF32DC2195}" srcOrd="1" destOrd="0" presId="urn:microsoft.com/office/officeart/2005/8/layout/lProcess1"/>
    <dgm:cxn modelId="{C6BE7C06-AC0C-954F-8F22-9573CC82CDC1}" type="presParOf" srcId="{CC99C46C-3B3B-A846-A413-657F6DBA9AF1}" destId="{9C23FC11-D260-5847-B59A-2EEAA021B6CD}" srcOrd="2" destOrd="0" presId="urn:microsoft.com/office/officeart/2005/8/layout/lProcess1"/>
    <dgm:cxn modelId="{BF6827C2-3524-3E4F-BFEE-1535A8228553}" type="presParOf" srcId="{CC99C46C-3B3B-A846-A413-657F6DBA9AF1}" destId="{AFA153FA-CFE7-C443-9F2F-DB5325643E0B}" srcOrd="3" destOrd="0" presId="urn:microsoft.com/office/officeart/2005/8/layout/lProcess1"/>
    <dgm:cxn modelId="{4F55447D-9C63-9442-BBF0-4F9B8F6493AF}" type="presParOf" srcId="{CC99C46C-3B3B-A846-A413-657F6DBA9AF1}" destId="{8AD927B5-C271-CD49-AAD7-8E8254B3B86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CD7DD-54C8-8F4B-887A-14CCD000A111}">
      <dsp:nvSpPr>
        <dsp:cNvPr id="0" name=""/>
        <dsp:cNvSpPr/>
      </dsp:nvSpPr>
      <dsp:spPr>
        <a:xfrm>
          <a:off x="0" y="221282"/>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Psychologique </a:t>
          </a:r>
        </a:p>
      </dsp:txBody>
      <dsp:txXfrm>
        <a:off x="0" y="221282"/>
        <a:ext cx="2038203" cy="1222922"/>
      </dsp:txXfrm>
    </dsp:sp>
    <dsp:sp modelId="{DA4659BF-1779-D64A-981F-E06DEE5E9729}">
      <dsp:nvSpPr>
        <dsp:cNvPr id="0" name=""/>
        <dsp:cNvSpPr/>
      </dsp:nvSpPr>
      <dsp:spPr>
        <a:xfrm>
          <a:off x="2242024" y="221282"/>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Physiologique </a:t>
          </a:r>
        </a:p>
      </dsp:txBody>
      <dsp:txXfrm>
        <a:off x="2242024" y="221282"/>
        <a:ext cx="2038203" cy="1222922"/>
      </dsp:txXfrm>
    </dsp:sp>
    <dsp:sp modelId="{35FBFAD0-7264-644D-B7D1-31653798BF44}">
      <dsp:nvSpPr>
        <dsp:cNvPr id="0" name=""/>
        <dsp:cNvSpPr/>
      </dsp:nvSpPr>
      <dsp:spPr>
        <a:xfrm>
          <a:off x="4484048" y="221282"/>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Morphologique </a:t>
          </a:r>
        </a:p>
      </dsp:txBody>
      <dsp:txXfrm>
        <a:off x="4484048" y="221282"/>
        <a:ext cx="2038203" cy="1222922"/>
      </dsp:txXfrm>
    </dsp:sp>
    <dsp:sp modelId="{502813E8-EF45-1D45-AB94-D6F51EF2EDD5}">
      <dsp:nvSpPr>
        <dsp:cNvPr id="0" name=""/>
        <dsp:cNvSpPr/>
      </dsp:nvSpPr>
      <dsp:spPr>
        <a:xfrm>
          <a:off x="0" y="1648024"/>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Biomécanique </a:t>
          </a:r>
        </a:p>
      </dsp:txBody>
      <dsp:txXfrm>
        <a:off x="0" y="1648024"/>
        <a:ext cx="2038203" cy="1222922"/>
      </dsp:txXfrm>
    </dsp:sp>
    <dsp:sp modelId="{14EF7147-5B34-354F-9BB7-4CC968A20662}">
      <dsp:nvSpPr>
        <dsp:cNvPr id="0" name=""/>
        <dsp:cNvSpPr/>
      </dsp:nvSpPr>
      <dsp:spPr>
        <a:xfrm>
          <a:off x="2242024" y="1648024"/>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Technico tactique </a:t>
          </a:r>
        </a:p>
      </dsp:txBody>
      <dsp:txXfrm>
        <a:off x="2242024" y="1648024"/>
        <a:ext cx="2038203" cy="1222922"/>
      </dsp:txXfrm>
    </dsp:sp>
    <dsp:sp modelId="{4DDC0D23-38F9-C34B-81A9-50C940DD901B}">
      <dsp:nvSpPr>
        <dsp:cNvPr id="0" name=""/>
        <dsp:cNvSpPr/>
      </dsp:nvSpPr>
      <dsp:spPr>
        <a:xfrm>
          <a:off x="4484048" y="1648024"/>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Nutrition</a:t>
          </a:r>
        </a:p>
      </dsp:txBody>
      <dsp:txXfrm>
        <a:off x="4484048" y="1648024"/>
        <a:ext cx="2038203" cy="1222922"/>
      </dsp:txXfrm>
    </dsp:sp>
    <dsp:sp modelId="{CEC7C740-0BD7-C84D-8B8C-754887F2C16D}">
      <dsp:nvSpPr>
        <dsp:cNvPr id="0" name=""/>
        <dsp:cNvSpPr/>
      </dsp:nvSpPr>
      <dsp:spPr>
        <a:xfrm>
          <a:off x="1121012" y="3074767"/>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Physique </a:t>
          </a:r>
        </a:p>
      </dsp:txBody>
      <dsp:txXfrm>
        <a:off x="1121012" y="3074767"/>
        <a:ext cx="2038203" cy="1222922"/>
      </dsp:txXfrm>
    </dsp:sp>
    <dsp:sp modelId="{FF8CE08C-4044-4C4D-A263-905FD9DA30F8}">
      <dsp:nvSpPr>
        <dsp:cNvPr id="0" name=""/>
        <dsp:cNvSpPr/>
      </dsp:nvSpPr>
      <dsp:spPr>
        <a:xfrm>
          <a:off x="3363036" y="3074767"/>
          <a:ext cx="2038203" cy="1222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Informationnels </a:t>
          </a:r>
        </a:p>
      </dsp:txBody>
      <dsp:txXfrm>
        <a:off x="3363036" y="3074767"/>
        <a:ext cx="2038203" cy="1222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11334-EC0F-404E-82BA-4B3ADD329926}">
      <dsp:nvSpPr>
        <dsp:cNvPr id="0" name=""/>
        <dsp:cNvSpPr/>
      </dsp:nvSpPr>
      <dsp:spPr>
        <a:xfrm>
          <a:off x="3369" y="10340"/>
          <a:ext cx="4901405"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fr-FR" sz="3700" b="1" i="0" u="none" strike="noStrike" kern="1200" dirty="0">
              <a:solidFill>
                <a:srgbClr val="31363C"/>
              </a:solidFill>
              <a:effectLst/>
              <a:latin typeface="Inter"/>
            </a:rPr>
            <a:t>Sport et handicap physique</a:t>
          </a:r>
        </a:p>
      </dsp:txBody>
      <dsp:txXfrm>
        <a:off x="39258" y="46229"/>
        <a:ext cx="4829627" cy="1153573"/>
      </dsp:txXfrm>
    </dsp:sp>
    <dsp:sp modelId="{B265BC46-1FF0-FD41-9B53-3D44883C254E}">
      <dsp:nvSpPr>
        <dsp:cNvPr id="0" name=""/>
        <dsp:cNvSpPr/>
      </dsp:nvSpPr>
      <dsp:spPr>
        <a:xfrm rot="5400000">
          <a:off x="2346854" y="1342910"/>
          <a:ext cx="214436" cy="21443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D6CD4B-8C68-264F-BE19-4C70973FF5FE}">
      <dsp:nvSpPr>
        <dsp:cNvPr id="0" name=""/>
        <dsp:cNvSpPr/>
      </dsp:nvSpPr>
      <dsp:spPr>
        <a:xfrm>
          <a:off x="3369" y="1664565"/>
          <a:ext cx="4901405" cy="12253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1" i="0" u="none" strike="noStrike" kern="1200" dirty="0">
              <a:solidFill>
                <a:srgbClr val="31363C"/>
              </a:solidFill>
              <a:effectLst/>
              <a:latin typeface="Inter"/>
            </a:rPr>
            <a:t>Chez les personnes handicapées physiques,</a:t>
          </a:r>
          <a:r>
            <a:rPr lang="fr-FR" sz="1500" b="0" i="0" u="none" strike="noStrike" kern="1200" dirty="0">
              <a:solidFill>
                <a:srgbClr val="31363C"/>
              </a:solidFill>
              <a:effectLst/>
              <a:latin typeface="Inter"/>
            </a:rPr>
            <a:t> l’activité sportive est indispensable pour préserver le tonus musculaire général et maintenir un apport correct en nutriments et en oxygène au niveau des muscles qui ne peuvent plus se contracter.</a:t>
          </a:r>
          <a:endParaRPr lang="fr-FR" sz="1500" kern="1200" dirty="0"/>
        </a:p>
      </dsp:txBody>
      <dsp:txXfrm>
        <a:off x="39258" y="1700454"/>
        <a:ext cx="4829627" cy="1153573"/>
      </dsp:txXfrm>
    </dsp:sp>
    <dsp:sp modelId="{C05F092C-952C-9042-8349-58A87E9950D6}">
      <dsp:nvSpPr>
        <dsp:cNvPr id="0" name=""/>
        <dsp:cNvSpPr/>
      </dsp:nvSpPr>
      <dsp:spPr>
        <a:xfrm rot="5400000">
          <a:off x="2346854" y="2997134"/>
          <a:ext cx="214436" cy="21443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B21EA3-7B01-8247-8A83-C8F9EDEFAFD3}">
      <dsp:nvSpPr>
        <dsp:cNvPr id="0" name=""/>
        <dsp:cNvSpPr/>
      </dsp:nvSpPr>
      <dsp:spPr>
        <a:xfrm>
          <a:off x="3369" y="3318789"/>
          <a:ext cx="4901405" cy="12253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0" i="0" u="none" strike="noStrike" kern="1200" dirty="0">
              <a:solidFill>
                <a:srgbClr val="31363C"/>
              </a:solidFill>
              <a:effectLst/>
              <a:latin typeface="Inter"/>
            </a:rPr>
            <a:t>L'activité sportive développe également des capacités qui visent à compenser le handicap : la puissance musculaire, l'habileté, l'endurance (par exemple celle des muscles des bras pour se déplacer en fauteuil roulant), l'ouïe et le sens du toucher pour un non-voyant, etc.</a:t>
          </a:r>
          <a:endParaRPr lang="fr-FR" sz="1500" kern="1200" dirty="0"/>
        </a:p>
      </dsp:txBody>
      <dsp:txXfrm>
        <a:off x="39258" y="3354678"/>
        <a:ext cx="4829627" cy="1153573"/>
      </dsp:txXfrm>
    </dsp:sp>
    <dsp:sp modelId="{6400D6BF-82FE-504A-8717-345E6FD21F2E}">
      <dsp:nvSpPr>
        <dsp:cNvPr id="0" name=""/>
        <dsp:cNvSpPr/>
      </dsp:nvSpPr>
      <dsp:spPr>
        <a:xfrm>
          <a:off x="5590971" y="10340"/>
          <a:ext cx="4901405"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fr-FR" sz="3700" b="1" i="0" u="none" strike="noStrike" kern="1200" dirty="0">
              <a:solidFill>
                <a:srgbClr val="31363C"/>
              </a:solidFill>
              <a:effectLst/>
              <a:latin typeface="Inter"/>
            </a:rPr>
            <a:t>Sport et handicap mental</a:t>
          </a:r>
        </a:p>
      </dsp:txBody>
      <dsp:txXfrm>
        <a:off x="5626860" y="46229"/>
        <a:ext cx="4829627" cy="1153573"/>
      </dsp:txXfrm>
    </dsp:sp>
    <dsp:sp modelId="{609B4E75-1E52-E141-B60F-A3EF32DC2195}">
      <dsp:nvSpPr>
        <dsp:cNvPr id="0" name=""/>
        <dsp:cNvSpPr/>
      </dsp:nvSpPr>
      <dsp:spPr>
        <a:xfrm rot="5400000">
          <a:off x="7934456" y="1342910"/>
          <a:ext cx="214436" cy="21443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3FC11-D260-5847-B59A-2EEAA021B6CD}">
      <dsp:nvSpPr>
        <dsp:cNvPr id="0" name=""/>
        <dsp:cNvSpPr/>
      </dsp:nvSpPr>
      <dsp:spPr>
        <a:xfrm>
          <a:off x="5590971" y="1664565"/>
          <a:ext cx="4901405" cy="12253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1" i="0" u="none" strike="noStrike" kern="1200" dirty="0">
              <a:solidFill>
                <a:srgbClr val="31363C"/>
              </a:solidFill>
              <a:effectLst/>
              <a:latin typeface="Inter"/>
            </a:rPr>
            <a:t>Chez les personnes handicapées </a:t>
          </a:r>
          <a:r>
            <a:rPr lang="fr-FR" sz="1500" b="1" i="0" u="none" strike="noStrike" kern="1200" dirty="0" err="1">
              <a:solidFill>
                <a:srgbClr val="31363C"/>
              </a:solidFill>
              <a:effectLst/>
              <a:latin typeface="Inter"/>
            </a:rPr>
            <a:t>mentales,</a:t>
          </a:r>
          <a:r>
            <a:rPr lang="fr-FR" sz="1500" b="0" i="0" u="none" strike="noStrike" kern="1200" dirty="0" err="1">
              <a:solidFill>
                <a:srgbClr val="31363C"/>
              </a:solidFill>
              <a:effectLst/>
              <a:latin typeface="Inter"/>
            </a:rPr>
            <a:t>le</a:t>
          </a:r>
          <a:r>
            <a:rPr lang="fr-FR" sz="1500" b="0" i="0" u="none" strike="noStrike" kern="1200" dirty="0">
              <a:solidFill>
                <a:srgbClr val="31363C"/>
              </a:solidFill>
              <a:effectLst/>
              <a:latin typeface="Inter"/>
            </a:rPr>
            <a:t> sport permet, entre autres, d’évacuer un trop plein d’énergie, d’acquérir une meilleure coordination motrice, de développer des relations avec l’environnement et de lutter contre le repli sur soi et l’isolement.</a:t>
          </a:r>
          <a:endParaRPr lang="fr-FR" sz="1500" kern="1200" dirty="0"/>
        </a:p>
      </dsp:txBody>
      <dsp:txXfrm>
        <a:off x="5626860" y="1700454"/>
        <a:ext cx="4829627" cy="1153573"/>
      </dsp:txXfrm>
    </dsp:sp>
    <dsp:sp modelId="{AFA153FA-CFE7-C443-9F2F-DB5325643E0B}">
      <dsp:nvSpPr>
        <dsp:cNvPr id="0" name=""/>
        <dsp:cNvSpPr/>
      </dsp:nvSpPr>
      <dsp:spPr>
        <a:xfrm rot="5400000">
          <a:off x="7934456" y="2997134"/>
          <a:ext cx="214436" cy="21443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D927B5-C271-CD49-AAD7-8E8254B3B86A}">
      <dsp:nvSpPr>
        <dsp:cNvPr id="0" name=""/>
        <dsp:cNvSpPr/>
      </dsp:nvSpPr>
      <dsp:spPr>
        <a:xfrm>
          <a:off x="5590971" y="3318789"/>
          <a:ext cx="4901405" cy="12253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0" i="0" u="none" strike="noStrike" kern="1200" dirty="0">
              <a:solidFill>
                <a:srgbClr val="31363C"/>
              </a:solidFill>
              <a:effectLst/>
              <a:latin typeface="Inter"/>
            </a:rPr>
            <a:t>Par le biais du jeu, le sport est un excellent moyen d'inciter la personne handicapée mentale à interagir avec d'autres personnes et à développer ses capacités d'échange.</a:t>
          </a:r>
          <a:endParaRPr lang="fr-FR" sz="1500" kern="1200" dirty="0"/>
        </a:p>
      </dsp:txBody>
      <dsp:txXfrm>
        <a:off x="5626860" y="3354678"/>
        <a:ext cx="4829627" cy="11535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A58D0-1776-4F4A-8D62-0CF270E959F2}" type="datetimeFigureOut">
              <a:rPr lang="fr-FR" smtClean="0"/>
              <a:t>19/10/2023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5929-E141-48E1-B974-BF44205A90D3}" type="slidenum">
              <a:rPr lang="fr-FR" smtClean="0"/>
              <a:t>‹N°›</a:t>
            </a:fld>
            <a:endParaRPr lang="fr-FR"/>
          </a:p>
        </p:txBody>
      </p:sp>
    </p:spTree>
    <p:extLst>
      <p:ext uri="{BB962C8B-B14F-4D97-AF65-F5344CB8AC3E}">
        <p14:creationId xmlns:p14="http://schemas.microsoft.com/office/powerpoint/2010/main" val="51310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065929-E141-48E1-B974-BF44205A90D3}" type="slidenum">
              <a:rPr lang="fr-FR" smtClean="0"/>
              <a:t>28</a:t>
            </a:fld>
            <a:endParaRPr lang="fr-FR"/>
          </a:p>
        </p:txBody>
      </p:sp>
    </p:spTree>
    <p:extLst>
      <p:ext uri="{BB962C8B-B14F-4D97-AF65-F5344CB8AC3E}">
        <p14:creationId xmlns:p14="http://schemas.microsoft.com/office/powerpoint/2010/main" val="1790940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ports.gouv.fr/mises-en-listes-ministerielles-1838" TargetMode="External"/><Relationship Id="rId2" Type="http://schemas.openxmlformats.org/officeDocument/2006/relationships/hyperlink" Target="https://www.agencedusport.f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ports.gouv.fr/projet-de-performance-federal-ppf-183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eaubourg-avocats.fr/contrat-sponsoring-sport/"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elloasso.com/blog/pourquoi-adherer-a-la-feder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lloasso.com/blog/comment-obtenir-des-aides-publiqu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AC16A-E545-DD58-C2C4-ABC4AAEB39AC}"/>
              </a:ext>
            </a:extLst>
          </p:cNvPr>
          <p:cNvSpPr>
            <a:spLocks noGrp="1"/>
          </p:cNvSpPr>
          <p:nvPr>
            <p:ph type="ctrTitle"/>
          </p:nvPr>
        </p:nvSpPr>
        <p:spPr>
          <a:xfrm>
            <a:off x="-105833" y="2733709"/>
            <a:ext cx="8930289" cy="1373070"/>
          </a:xfrm>
        </p:spPr>
        <p:txBody>
          <a:bodyPr/>
          <a:lstStyle/>
          <a:p>
            <a:r>
              <a:rPr lang="fr-FR" sz="4800" b="1" i="1" u="sng" dirty="0"/>
              <a:t>Connaissance de sa structure au plan sportif et éducatif </a:t>
            </a:r>
          </a:p>
        </p:txBody>
      </p:sp>
      <p:sp>
        <p:nvSpPr>
          <p:cNvPr id="3" name="Sous-titre 2">
            <a:extLst>
              <a:ext uri="{FF2B5EF4-FFF2-40B4-BE49-F238E27FC236}">
                <a16:creationId xmlns:a16="http://schemas.microsoft.com/office/drawing/2014/main" id="{94F58F5C-9846-4BE3-35A5-72377B5BBAD0}"/>
              </a:ext>
            </a:extLst>
          </p:cNvPr>
          <p:cNvSpPr>
            <a:spLocks noGrp="1"/>
          </p:cNvSpPr>
          <p:nvPr>
            <p:ph type="subTitle" idx="1"/>
          </p:nvPr>
        </p:nvSpPr>
        <p:spPr/>
        <p:txBody>
          <a:bodyPr/>
          <a:lstStyle/>
          <a:p>
            <a:r>
              <a:rPr lang="fr-FR" dirty="0"/>
              <a:t>Carolina Prestia</a:t>
            </a:r>
          </a:p>
        </p:txBody>
      </p:sp>
      <p:pic>
        <p:nvPicPr>
          <p:cNvPr id="5" name="Image 4">
            <a:extLst>
              <a:ext uri="{FF2B5EF4-FFF2-40B4-BE49-F238E27FC236}">
                <a16:creationId xmlns:a16="http://schemas.microsoft.com/office/drawing/2014/main" id="{37E32A2D-7D52-95FB-9E93-401EC6BC0A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7516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553321" y="753228"/>
            <a:ext cx="9613861" cy="1080938"/>
          </a:xfrm>
        </p:spPr>
        <p:txBody>
          <a:bodyPr/>
          <a:lstStyle/>
          <a:p>
            <a:r>
              <a:rPr lang="fr-FR" b="1" i="1" u="sng" dirty="0"/>
              <a:t>Le sport de haut niveau c’est quoi ? </a:t>
            </a:r>
          </a:p>
        </p:txBody>
      </p:sp>
      <p:sp>
        <p:nvSpPr>
          <p:cNvPr id="3" name="Espace réservé du contenu 2">
            <a:extLst>
              <a:ext uri="{FF2B5EF4-FFF2-40B4-BE49-F238E27FC236}">
                <a16:creationId xmlns:a16="http://schemas.microsoft.com/office/drawing/2014/main" id="{C13B35F2-824A-52D0-BC3E-0CFA0A8DED08}"/>
              </a:ext>
            </a:extLst>
          </p:cNvPr>
          <p:cNvSpPr>
            <a:spLocks noGrp="1"/>
          </p:cNvSpPr>
          <p:nvPr>
            <p:ph idx="1"/>
          </p:nvPr>
        </p:nvSpPr>
        <p:spPr/>
        <p:txBody>
          <a:bodyPr>
            <a:normAutofit/>
          </a:bodyPr>
          <a:lstStyle/>
          <a:p>
            <a:pPr marL="0" indent="0">
              <a:buNone/>
            </a:pPr>
            <a:r>
              <a:rPr lang="fr-FR" b="1" i="1" u="sng" strike="noStrike" dirty="0">
                <a:effectLst/>
                <a:latin typeface="Marianne"/>
              </a:rPr>
              <a:t>Définition</a:t>
            </a:r>
          </a:p>
          <a:p>
            <a:r>
              <a:rPr lang="fr-FR" b="0" i="0" u="none" strike="noStrike" dirty="0">
                <a:effectLst/>
                <a:latin typeface="Trebuchet MS" panose="020B0603020202020204" pitchFamily="34" charset="0"/>
              </a:rPr>
              <a:t>Le sport de haut niveau participe au rayonnement de la Nation et à la promotion des valeurs du sport. Ces deux dimensions du sport de haut niveau sont à l'origine de la politique de l'État dans ce champ. Pour mettre en œuvre cette politique, trois types d'arrêtés ministériels permettent de définir le périmètre du sport de haut niveau en France :</a:t>
            </a:r>
          </a:p>
          <a:p>
            <a:pPr marL="0" indent="0">
              <a:buNone/>
            </a:pPr>
            <a:endParaRPr lang="fr-FR" dirty="0"/>
          </a:p>
        </p:txBody>
      </p:sp>
      <p:pic>
        <p:nvPicPr>
          <p:cNvPr id="5" name="Image 4">
            <a:extLst>
              <a:ext uri="{FF2B5EF4-FFF2-40B4-BE49-F238E27FC236}">
                <a16:creationId xmlns:a16="http://schemas.microsoft.com/office/drawing/2014/main" id="{BB1CB71F-A6D8-7D9A-F25E-03BC4EC6C5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36878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553321" y="1407582"/>
            <a:ext cx="9613861" cy="426583"/>
          </a:xfrm>
        </p:spPr>
        <p:txBody>
          <a:bodyPr anchor="ctr">
            <a:normAutofit fontScale="90000"/>
          </a:bodyPr>
          <a:lstStyle/>
          <a:p>
            <a:pPr algn="ctr"/>
            <a:r>
              <a:rPr lang="fr-FR" b="1" i="1" u="sng" strike="noStrike" dirty="0">
                <a:effectLst/>
                <a:latin typeface="Marianne"/>
              </a:rPr>
              <a:t>Les critères d’analyse des demandes de reconnaissance de haut niveau</a:t>
            </a:r>
            <a:br>
              <a:rPr lang="fr-FR" b="1" i="1" u="sng" strike="noStrike" dirty="0">
                <a:effectLst/>
                <a:latin typeface="Marianne"/>
              </a:rPr>
            </a:br>
            <a:endParaRPr lang="fr-FR" b="1" i="1" u="sng" dirty="0"/>
          </a:p>
        </p:txBody>
      </p:sp>
      <p:sp>
        <p:nvSpPr>
          <p:cNvPr id="3" name="Espace réservé du contenu 2">
            <a:extLst>
              <a:ext uri="{FF2B5EF4-FFF2-40B4-BE49-F238E27FC236}">
                <a16:creationId xmlns:a16="http://schemas.microsoft.com/office/drawing/2014/main" id="{C13B35F2-824A-52D0-BC3E-0CFA0A8DED08}"/>
              </a:ext>
            </a:extLst>
          </p:cNvPr>
          <p:cNvSpPr>
            <a:spLocks noGrp="1"/>
          </p:cNvSpPr>
          <p:nvPr>
            <p:ph idx="1"/>
          </p:nvPr>
        </p:nvSpPr>
        <p:spPr>
          <a:xfrm>
            <a:off x="680321" y="2569706"/>
            <a:ext cx="9613861" cy="3599316"/>
          </a:xfrm>
        </p:spPr>
        <p:txBody>
          <a:bodyPr>
            <a:normAutofit/>
          </a:bodyPr>
          <a:lstStyle/>
          <a:p>
            <a:pPr marL="0" indent="0">
              <a:buNone/>
            </a:pPr>
            <a:r>
              <a:rPr lang="fr-FR" b="0" i="0" u="none" strike="noStrike" dirty="0">
                <a:effectLst/>
                <a:latin typeface="Trebuchet MS" panose="020B0603020202020204" pitchFamily="34" charset="0"/>
              </a:rPr>
              <a:t>Le </a:t>
            </a:r>
            <a:r>
              <a:rPr lang="fr-FR" b="0" i="0" u="none" strike="noStrike" dirty="0">
                <a:solidFill>
                  <a:srgbClr val="FFFF00"/>
                </a:solidFill>
                <a:effectLst/>
                <a:latin typeface="Trebuchet MS" panose="020B0603020202020204" pitchFamily="34" charset="0"/>
              </a:rPr>
              <a:t>critère principal</a:t>
            </a:r>
            <a:r>
              <a:rPr lang="fr-FR" b="0" i="0" u="none" strike="noStrike" dirty="0">
                <a:effectLst/>
                <a:latin typeface="Trebuchet MS" panose="020B0603020202020204" pitchFamily="34" charset="0"/>
              </a:rPr>
              <a:t> de la reconnaissance de haut niveau d'une discipline sportive est son </a:t>
            </a:r>
            <a:r>
              <a:rPr lang="fr-FR" b="0" i="0" u="none" strike="noStrike" dirty="0">
                <a:solidFill>
                  <a:srgbClr val="FFFF00"/>
                </a:solidFill>
                <a:effectLst/>
                <a:latin typeface="Trebuchet MS" panose="020B0603020202020204" pitchFamily="34" charset="0"/>
              </a:rPr>
              <a:t>universalité</a:t>
            </a:r>
            <a:r>
              <a:rPr lang="fr-FR" b="0" i="0" u="none" strike="noStrike" dirty="0">
                <a:effectLst/>
                <a:latin typeface="Trebuchet MS" panose="020B0603020202020204" pitchFamily="34" charset="0"/>
              </a:rPr>
              <a:t>. Pour mémoire, l'universalité d'une discipline sportive s'évalue sur la base :</a:t>
            </a:r>
          </a:p>
          <a:p>
            <a:r>
              <a:rPr lang="fr-FR" b="0" i="0" u="none" strike="noStrike" dirty="0">
                <a:effectLst/>
                <a:latin typeface="Trebuchet MS" panose="020B0603020202020204" pitchFamily="34" charset="0"/>
              </a:rPr>
              <a:t>de son inscription au programme olympique ou paralympique </a:t>
            </a:r>
          </a:p>
          <a:p>
            <a:r>
              <a:rPr lang="fr-FR" b="0" i="0" u="none" strike="noStrike" dirty="0">
                <a:effectLst/>
                <a:latin typeface="Trebuchet MS" panose="020B0603020202020204" pitchFamily="34" charset="0"/>
              </a:rPr>
              <a:t>pour les disciplines non olympiques  sur le nombre moyen de nations engagées aux championnats du monde seniors programmés lors des quatre dernières années.</a:t>
            </a:r>
            <a:br>
              <a:rPr lang="fr-FR" dirty="0"/>
            </a:br>
            <a:endParaRPr lang="fr-FR" dirty="0"/>
          </a:p>
        </p:txBody>
      </p:sp>
      <p:pic>
        <p:nvPicPr>
          <p:cNvPr id="5" name="Image 4">
            <a:extLst>
              <a:ext uri="{FF2B5EF4-FFF2-40B4-BE49-F238E27FC236}">
                <a16:creationId xmlns:a16="http://schemas.microsoft.com/office/drawing/2014/main" id="{BB1CB71F-A6D8-7D9A-F25E-03BC4EC6C5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348100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553321" y="753228"/>
            <a:ext cx="9613861" cy="1080938"/>
          </a:xfrm>
        </p:spPr>
        <p:txBody>
          <a:bodyPr/>
          <a:lstStyle/>
          <a:p>
            <a:r>
              <a:rPr lang="fr-FR" b="1" i="1" u="sng" dirty="0"/>
              <a:t>Reconnaissance du caractère de haut niveau </a:t>
            </a:r>
          </a:p>
        </p:txBody>
      </p:sp>
      <p:sp>
        <p:nvSpPr>
          <p:cNvPr id="3" name="Espace réservé du contenu 2">
            <a:extLst>
              <a:ext uri="{FF2B5EF4-FFF2-40B4-BE49-F238E27FC236}">
                <a16:creationId xmlns:a16="http://schemas.microsoft.com/office/drawing/2014/main" id="{C13B35F2-824A-52D0-BC3E-0CFA0A8DED08}"/>
              </a:ext>
            </a:extLst>
          </p:cNvPr>
          <p:cNvSpPr>
            <a:spLocks noGrp="1"/>
          </p:cNvSpPr>
          <p:nvPr>
            <p:ph idx="1"/>
          </p:nvPr>
        </p:nvSpPr>
        <p:spPr/>
        <p:txBody>
          <a:bodyPr>
            <a:normAutofit fontScale="92500" lnSpcReduction="20000"/>
          </a:bodyPr>
          <a:lstStyle/>
          <a:p>
            <a:r>
              <a:rPr lang="fr-FR" b="0" i="0" u="none" strike="noStrike" dirty="0">
                <a:effectLst/>
                <a:latin typeface="Trebuchet MS" panose="020B0603020202020204" pitchFamily="34" charset="0"/>
              </a:rPr>
              <a:t>Compte tenu de l'évolution de la gouvernance du sport en France</a:t>
            </a:r>
            <a:r>
              <a:rPr lang="fr-FR" b="0" i="0" u="none" strike="noStrike" dirty="0">
                <a:solidFill>
                  <a:srgbClr val="3A3A3A"/>
                </a:solidFill>
                <a:effectLst/>
                <a:latin typeface="Trebuchet MS" panose="020B0603020202020204" pitchFamily="34" charset="0"/>
              </a:rPr>
              <a:t>, </a:t>
            </a:r>
            <a:r>
              <a:rPr lang="fr-FR" b="0" i="0" u="none" strike="noStrike" dirty="0">
                <a:solidFill>
                  <a:srgbClr val="3A3A3A"/>
                </a:solidFill>
                <a:effectLst/>
                <a:latin typeface="Trebuchet MS" panose="020B0603020202020204" pitchFamily="34" charset="0"/>
                <a:hlinkClick r:id="rId2"/>
              </a:rPr>
              <a:t>l'Agence nationale du sport (ANS)</a:t>
            </a:r>
            <a:r>
              <a:rPr lang="fr-FR" b="0" i="0" u="none" strike="noStrike" dirty="0">
                <a:solidFill>
                  <a:srgbClr val="3A3A3A"/>
                </a:solidFill>
                <a:effectLst/>
                <a:latin typeface="Trebuchet MS" panose="020B0603020202020204" pitchFamily="34" charset="0"/>
              </a:rPr>
              <a:t> </a:t>
            </a:r>
            <a:r>
              <a:rPr lang="fr-FR" b="0" i="0" u="none" strike="noStrike" dirty="0">
                <a:effectLst/>
                <a:latin typeface="Trebuchet MS" panose="020B0603020202020204" pitchFamily="34" charset="0"/>
              </a:rPr>
              <a:t>se voit désormais confier l'analyse et la formulation d'un avis motivé sur les disciplines sportives pouvant être reconnues de haut niveau, au regard des critères identifiés</a:t>
            </a:r>
            <a:endParaRPr lang="fr-FR" dirty="0">
              <a:latin typeface="Trebuchet MS" panose="020B0603020202020204" pitchFamily="34" charset="0"/>
            </a:endParaRPr>
          </a:p>
          <a:p>
            <a:r>
              <a:rPr lang="fr-FR" b="0" i="0" u="none" strike="noStrike" dirty="0">
                <a:effectLst/>
                <a:latin typeface="Trebuchet MS" panose="020B0603020202020204" pitchFamily="34" charset="0"/>
              </a:rPr>
              <a:t> Il convient de rappeler que la reconnaissance de haut niveau ouvre aux sportifs des disciplines concernées l'accès aux</a:t>
            </a:r>
            <a:r>
              <a:rPr lang="fr-FR" b="0" i="0" u="none" strike="noStrike" dirty="0">
                <a:solidFill>
                  <a:srgbClr val="3A3A3A"/>
                </a:solidFill>
                <a:effectLst/>
                <a:latin typeface="Trebuchet MS" panose="020B0603020202020204" pitchFamily="34" charset="0"/>
              </a:rPr>
              <a:t> </a:t>
            </a:r>
            <a:r>
              <a:rPr lang="fr-FR" b="0" i="0" u="none" strike="noStrike" dirty="0">
                <a:solidFill>
                  <a:srgbClr val="3A3A3A"/>
                </a:solidFill>
                <a:effectLst/>
                <a:latin typeface="Trebuchet MS" panose="020B0603020202020204" pitchFamily="34" charset="0"/>
                <a:hlinkClick r:id="rId3" tooltip="Mises en listes ministérielles"/>
              </a:rPr>
              <a:t>listes ministérielles (SHN, Collectifs nationaux et Espoirs)</a:t>
            </a:r>
            <a:r>
              <a:rPr lang="fr-FR" b="0" i="0" u="none" strike="noStrike" dirty="0">
                <a:solidFill>
                  <a:srgbClr val="3A3A3A"/>
                </a:solidFill>
                <a:effectLst/>
                <a:latin typeface="Trebuchet MS" panose="020B0603020202020204" pitchFamily="34" charset="0"/>
              </a:rPr>
              <a:t> </a:t>
            </a:r>
            <a:r>
              <a:rPr lang="fr-FR" b="0" i="0" u="none" strike="noStrike" dirty="0">
                <a:effectLst/>
                <a:latin typeface="Trebuchet MS" panose="020B0603020202020204" pitchFamily="34" charset="0"/>
              </a:rPr>
              <a:t>sur la base de critères définis dans chaque</a:t>
            </a:r>
            <a:r>
              <a:rPr lang="fr-FR" b="0" i="0" u="none" strike="noStrike" dirty="0">
                <a:solidFill>
                  <a:srgbClr val="3A3A3A"/>
                </a:solidFill>
                <a:effectLst/>
                <a:latin typeface="Trebuchet MS" panose="020B0603020202020204" pitchFamily="34" charset="0"/>
              </a:rPr>
              <a:t> </a:t>
            </a:r>
            <a:r>
              <a:rPr lang="fr-FR" b="0" i="0" u="none" strike="noStrike" dirty="0">
                <a:solidFill>
                  <a:srgbClr val="3A3A3A"/>
                </a:solidFill>
                <a:effectLst/>
                <a:latin typeface="Trebuchet MS" panose="020B0603020202020204" pitchFamily="34" charset="0"/>
                <a:hlinkClick r:id="rId4" tooltip="Projet de Performance Fédéral (PPF)"/>
              </a:rPr>
              <a:t>projet de performance fédéral (PPF)</a:t>
            </a:r>
            <a:r>
              <a:rPr lang="fr-FR" b="0" i="0" u="none" strike="noStrike" dirty="0">
                <a:solidFill>
                  <a:srgbClr val="3A3A3A"/>
                </a:solidFill>
                <a:effectLst/>
                <a:latin typeface="Trebuchet MS" panose="020B0603020202020204" pitchFamily="34" charset="0"/>
              </a:rPr>
              <a:t> </a:t>
            </a:r>
            <a:r>
              <a:rPr lang="fr-FR" b="0" i="0" u="none" strike="noStrike" dirty="0">
                <a:effectLst/>
                <a:latin typeface="Trebuchet MS" panose="020B0603020202020204" pitchFamily="34" charset="0"/>
              </a:rPr>
              <a:t>validé par le ministre chargé des sports après avis de l'ANS.</a:t>
            </a:r>
          </a:p>
          <a:p>
            <a:r>
              <a:rPr lang="fr-FR" b="0" i="0" u="none" strike="noStrike" dirty="0">
                <a:effectLst/>
                <a:latin typeface="Trebuchet MS" panose="020B0603020202020204" pitchFamily="34" charset="0"/>
              </a:rPr>
              <a:t>Enfin, la reconnaissance de haut niveau d'une discipline ne garantit en aucune façon un accompagnement automatique en personnel ou en contributions financières.</a:t>
            </a:r>
            <a:br>
              <a:rPr lang="fr-FR" dirty="0"/>
            </a:br>
            <a:endParaRPr lang="fr-FR" dirty="0"/>
          </a:p>
        </p:txBody>
      </p:sp>
      <p:pic>
        <p:nvPicPr>
          <p:cNvPr id="5" name="Image 4">
            <a:extLst>
              <a:ext uri="{FF2B5EF4-FFF2-40B4-BE49-F238E27FC236}">
                <a16:creationId xmlns:a16="http://schemas.microsoft.com/office/drawing/2014/main" id="{BB1CB71F-A6D8-7D9A-F25E-03BC4EC6C58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38662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A8EB95E-4DCA-29B2-386C-152F643DCBBA}"/>
              </a:ext>
            </a:extLst>
          </p:cNvPr>
          <p:cNvSpPr>
            <a:spLocks noGrp="1"/>
          </p:cNvSpPr>
          <p:nvPr>
            <p:ph type="title"/>
          </p:nvPr>
        </p:nvSpPr>
        <p:spPr/>
        <p:txBody>
          <a:bodyPr/>
          <a:lstStyle/>
          <a:p>
            <a:pPr algn="ctr"/>
            <a:r>
              <a:rPr lang="fr-FR" b="1" i="1" u="sng" dirty="0"/>
              <a:t>Concrètement, quels interêts ?</a:t>
            </a:r>
          </a:p>
        </p:txBody>
      </p:sp>
      <p:sp>
        <p:nvSpPr>
          <p:cNvPr id="3" name="Espace réservé du contenu 2">
            <a:extLst>
              <a:ext uri="{FF2B5EF4-FFF2-40B4-BE49-F238E27FC236}">
                <a16:creationId xmlns:a16="http://schemas.microsoft.com/office/drawing/2014/main" id="{C13B35F2-824A-52D0-BC3E-0CFA0A8DED08}"/>
              </a:ext>
            </a:extLst>
          </p:cNvPr>
          <p:cNvSpPr>
            <a:spLocks noGrp="1"/>
          </p:cNvSpPr>
          <p:nvPr>
            <p:ph sz="half" idx="2"/>
          </p:nvPr>
        </p:nvSpPr>
        <p:spPr>
          <a:xfrm>
            <a:off x="414339" y="2491320"/>
            <a:ext cx="5272086" cy="2906179"/>
          </a:xfrm>
        </p:spPr>
        <p:txBody>
          <a:bodyPr>
            <a:noAutofit/>
          </a:bodyPr>
          <a:lstStyle/>
          <a:p>
            <a:pPr marL="0" indent="0" fontAlgn="base">
              <a:buNone/>
            </a:pPr>
            <a:r>
              <a:rPr lang="fr-FR" sz="1500" b="1" i="0" u="none" strike="noStrike" dirty="0">
                <a:effectLst/>
              </a:rPr>
              <a:t>Le sportif de haut niveau bénéficie d’avantages financiers en vue de compenser les dépenses que lui occasionne son activité sportive. </a:t>
            </a:r>
          </a:p>
          <a:p>
            <a:pPr fontAlgn="base"/>
            <a:r>
              <a:rPr lang="fr-FR" sz="1500" b="1" dirty="0"/>
              <a:t>C</a:t>
            </a:r>
            <a:r>
              <a:rPr lang="fr-FR" sz="1500" b="1" i="0" u="none" strike="noStrike" dirty="0">
                <a:effectLst/>
              </a:rPr>
              <a:t>es aides peuvent être attribuées par une multitude d’acteurs : les collectivités territoriales, les clubs, les sponsors dans le cadre de </a:t>
            </a:r>
            <a:r>
              <a:rPr lang="fr-FR" sz="1500" b="1" i="0" u="none" strike="noStrike" dirty="0">
                <a:effectLst/>
                <a:hlinkClick r:id="rId2">
                  <a:extLst>
                    <a:ext uri="{A12FA001-AC4F-418D-AE19-62706E023703}">
                      <ahyp:hlinkClr xmlns:ahyp="http://schemas.microsoft.com/office/drawing/2018/hyperlinkcolor" val="tx"/>
                    </a:ext>
                  </a:extLst>
                </a:hlinkClick>
              </a:rPr>
              <a:t>contrat de sponsoring sportif</a:t>
            </a:r>
            <a:r>
              <a:rPr lang="fr-FR" sz="1500" b="1" i="0" u="none" strike="noStrike" dirty="0">
                <a:effectLst/>
              </a:rPr>
              <a:t>, etc. La plupart du temps, c’est la fédération qui est responsable de ses athlètes. </a:t>
            </a:r>
          </a:p>
          <a:p>
            <a:pPr fontAlgn="base"/>
            <a:r>
              <a:rPr lang="fr-FR" sz="1500" b="1" i="0" u="none" strike="noStrike" dirty="0">
                <a:effectLst/>
              </a:rPr>
              <a:t>Bon à savoir : le Comité National Olympique et Sportif Français (CNOSF)reçoit la faculté de redistribuer les subventions qu’elle reçoit aux sportifs de haut niveau. </a:t>
            </a:r>
          </a:p>
          <a:p>
            <a:pPr fontAlgn="base"/>
            <a:r>
              <a:rPr lang="fr-FR" sz="1500" b="1" i="0" u="none" strike="noStrike" dirty="0">
                <a:effectLst/>
              </a:rPr>
              <a:t>La fédération de rattachement, par convention formée avec le ministère chargé des Sports, répartit ainsi des « aides personnalisées«  entre ses sportifs de haut niveau : </a:t>
            </a:r>
          </a:p>
          <a:p>
            <a:pPr fontAlgn="base"/>
            <a:endParaRPr lang="fr-FR" sz="1500" dirty="0"/>
          </a:p>
        </p:txBody>
      </p:sp>
      <p:sp>
        <p:nvSpPr>
          <p:cNvPr id="8" name="Espace réservé du texte 7">
            <a:extLst>
              <a:ext uri="{FF2B5EF4-FFF2-40B4-BE49-F238E27FC236}">
                <a16:creationId xmlns:a16="http://schemas.microsoft.com/office/drawing/2014/main" id="{ABC79326-89C3-26C0-96E6-F7A72BE1EAC2}"/>
              </a:ext>
            </a:extLst>
          </p:cNvPr>
          <p:cNvSpPr>
            <a:spLocks noGrp="1"/>
          </p:cNvSpPr>
          <p:nvPr>
            <p:ph type="body" sz="quarter" idx="3"/>
          </p:nvPr>
        </p:nvSpPr>
        <p:spPr>
          <a:xfrm>
            <a:off x="5820154" y="2000355"/>
            <a:ext cx="4474028" cy="692076"/>
          </a:xfrm>
        </p:spPr>
        <p:txBody>
          <a:bodyPr anchor="ctr"/>
          <a:lstStyle/>
          <a:p>
            <a:pPr algn="ctr" fontAlgn="base"/>
            <a:r>
              <a:rPr lang="fr-FR" b="1" i="1" u="sng" strike="noStrike" dirty="0">
                <a:effectLst/>
                <a:highlight>
                  <a:srgbClr val="808000"/>
                </a:highlight>
                <a:latin typeface="inherit"/>
              </a:rPr>
              <a:t>Avantages professionnels</a:t>
            </a:r>
            <a:endParaRPr lang="fr-FR" b="1" i="1" u="sng" strike="noStrike" dirty="0">
              <a:effectLst/>
              <a:highlight>
                <a:srgbClr val="808000"/>
              </a:highlight>
              <a:latin typeface="Montserrat" pitchFamily="2" charset="77"/>
            </a:endParaRPr>
          </a:p>
        </p:txBody>
      </p:sp>
      <p:sp>
        <p:nvSpPr>
          <p:cNvPr id="9" name="Espace réservé du contenu 8">
            <a:extLst>
              <a:ext uri="{FF2B5EF4-FFF2-40B4-BE49-F238E27FC236}">
                <a16:creationId xmlns:a16="http://schemas.microsoft.com/office/drawing/2014/main" id="{9741A134-7694-F7B7-4590-1DB11FAF288C}"/>
              </a:ext>
            </a:extLst>
          </p:cNvPr>
          <p:cNvSpPr>
            <a:spLocks noGrp="1"/>
          </p:cNvSpPr>
          <p:nvPr>
            <p:ph sz="quarter" idx="4"/>
          </p:nvPr>
        </p:nvSpPr>
        <p:spPr>
          <a:xfrm>
            <a:off x="6096000" y="3030008"/>
            <a:ext cx="4700059" cy="2906179"/>
          </a:xfrm>
        </p:spPr>
        <p:txBody>
          <a:bodyPr>
            <a:normAutofit fontScale="77500" lnSpcReduction="20000"/>
          </a:bodyPr>
          <a:lstStyle/>
          <a:p>
            <a:pPr marL="0" indent="0" fontAlgn="base">
              <a:buNone/>
            </a:pPr>
            <a:r>
              <a:rPr lang="fr-FR" b="0" i="0" u="none" strike="noStrike" dirty="0">
                <a:effectLst/>
              </a:rPr>
              <a:t>Enfin, le sportif de haut niveau bénéficie d’avantages visant à faciliter et garantir son insertion socioprofessionnelle : </a:t>
            </a:r>
          </a:p>
          <a:p>
            <a:pPr fontAlgn="base"/>
            <a:r>
              <a:rPr lang="fr-FR" b="0" i="0" u="none" strike="noStrike" dirty="0">
                <a:effectLst/>
              </a:rPr>
              <a:t>des </a:t>
            </a:r>
            <a:r>
              <a:rPr lang="fr-FR" b="1" i="0" u="none" strike="noStrike" dirty="0">
                <a:effectLst/>
              </a:rPr>
              <a:t>aménagements d’études</a:t>
            </a:r>
            <a:r>
              <a:rPr lang="fr-FR" b="0" i="0" u="none" strike="noStrike" dirty="0">
                <a:effectLst/>
              </a:rPr>
              <a:t> dans l’enseignement secondaire et supérieur prévus par le Code de l’éducation ; </a:t>
            </a:r>
          </a:p>
          <a:p>
            <a:pPr fontAlgn="base"/>
            <a:r>
              <a:rPr lang="fr-FR" b="0" i="0" u="none" strike="noStrike" dirty="0">
                <a:effectLst/>
              </a:rPr>
              <a:t>d’</a:t>
            </a:r>
            <a:r>
              <a:rPr lang="fr-FR" b="1" i="0" u="none" strike="noStrike" dirty="0">
                <a:effectLst/>
              </a:rPr>
              <a:t>aides à l’emploi</a:t>
            </a:r>
            <a:r>
              <a:rPr lang="fr-FR" b="0" i="0" u="none" strike="noStrike" dirty="0">
                <a:effectLst/>
              </a:rPr>
              <a:t> (dispense de diplôme et recul de la limite d’âge pour les concours de professorat de sport). </a:t>
            </a:r>
          </a:p>
        </p:txBody>
      </p:sp>
      <p:pic>
        <p:nvPicPr>
          <p:cNvPr id="5" name="Image 4">
            <a:extLst>
              <a:ext uri="{FF2B5EF4-FFF2-40B4-BE49-F238E27FC236}">
                <a16:creationId xmlns:a16="http://schemas.microsoft.com/office/drawing/2014/main" id="{BB1CB71F-A6D8-7D9A-F25E-03BC4EC6C5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
        <p:nvSpPr>
          <p:cNvPr id="11" name="Espace réservé du texte 10">
            <a:extLst>
              <a:ext uri="{FF2B5EF4-FFF2-40B4-BE49-F238E27FC236}">
                <a16:creationId xmlns:a16="http://schemas.microsoft.com/office/drawing/2014/main" id="{DD5895A4-B7C2-8C7B-5264-1199B2BDE5FF}"/>
              </a:ext>
            </a:extLst>
          </p:cNvPr>
          <p:cNvSpPr txBox="1">
            <a:spLocks noGrp="1"/>
          </p:cNvSpPr>
          <p:nvPr>
            <p:ph type="body" idx="1"/>
          </p:nvPr>
        </p:nvSpPr>
        <p:spPr>
          <a:xfrm>
            <a:off x="901057" y="2028220"/>
            <a:ext cx="4472327" cy="885371"/>
          </a:xfrm>
          <a:prstGeom prst="rect">
            <a:avLst/>
          </a:prstGeom>
          <a:noFill/>
        </p:spPr>
        <p:txBody>
          <a:bodyPr wrap="square" rtlCol="0" anchor="ctr">
            <a:spAutoFit/>
          </a:bodyPr>
          <a:lstStyle/>
          <a:p>
            <a:pPr algn="ctr"/>
            <a:r>
              <a:rPr lang="fr-FR" b="1" i="1" u="sng" strike="noStrike" dirty="0">
                <a:effectLst/>
                <a:highlight>
                  <a:srgbClr val="0000FF"/>
                </a:highlight>
                <a:latin typeface="inherit"/>
              </a:rPr>
              <a:t>Avantages financiers </a:t>
            </a:r>
            <a:endParaRPr lang="fr-FR" b="1" i="1" u="sng" strike="noStrike" dirty="0">
              <a:effectLst/>
              <a:highlight>
                <a:srgbClr val="0000FF"/>
              </a:highlight>
              <a:latin typeface="Montserrat" panose="020F0502020204030204" pitchFamily="34" charset="0"/>
            </a:endParaRPr>
          </a:p>
          <a:p>
            <a:pPr algn="ctr"/>
            <a:endParaRPr lang="fr-FR" i="1" u="sng" dirty="0">
              <a:highlight>
                <a:srgbClr val="0000FF"/>
              </a:highlight>
            </a:endParaRPr>
          </a:p>
        </p:txBody>
      </p:sp>
    </p:spTree>
    <p:extLst>
      <p:ext uri="{BB962C8B-B14F-4D97-AF65-F5344CB8AC3E}">
        <p14:creationId xmlns:p14="http://schemas.microsoft.com/office/powerpoint/2010/main" val="207385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fade">
                                      <p:cBhvr>
                                        <p:cTn id="44" dur="500"/>
                                        <p:tgtEl>
                                          <p:spTgt spid="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CC82D-96C1-F952-32C8-EE7763B874DD}"/>
              </a:ext>
            </a:extLst>
          </p:cNvPr>
          <p:cNvSpPr>
            <a:spLocks noGrp="1"/>
          </p:cNvSpPr>
          <p:nvPr>
            <p:ph type="title"/>
          </p:nvPr>
        </p:nvSpPr>
        <p:spPr/>
        <p:txBody>
          <a:bodyPr/>
          <a:lstStyle/>
          <a:p>
            <a:r>
              <a:rPr lang="fr-FR" b="1" i="1" u="sng" dirty="0"/>
              <a:t>Le sport santé c’est quoi ? </a:t>
            </a:r>
          </a:p>
        </p:txBody>
      </p:sp>
      <p:sp>
        <p:nvSpPr>
          <p:cNvPr id="4" name="Espace réservé du contenu 3">
            <a:extLst>
              <a:ext uri="{FF2B5EF4-FFF2-40B4-BE49-F238E27FC236}">
                <a16:creationId xmlns:a16="http://schemas.microsoft.com/office/drawing/2014/main" id="{A4702D1C-6275-4FDB-FFF3-260436E8D6A7}"/>
              </a:ext>
            </a:extLst>
          </p:cNvPr>
          <p:cNvSpPr>
            <a:spLocks noGrp="1"/>
          </p:cNvSpPr>
          <p:nvPr>
            <p:ph sz="half" idx="2"/>
          </p:nvPr>
        </p:nvSpPr>
        <p:spPr/>
        <p:txBody>
          <a:bodyPr>
            <a:normAutofit fontScale="92500" lnSpcReduction="10000"/>
          </a:bodyPr>
          <a:lstStyle/>
          <a:p>
            <a:pPr marL="0" indent="0">
              <a:buNone/>
            </a:pPr>
            <a:r>
              <a:rPr lang="fr-FR" b="0" i="0" u="none" strike="noStrike" dirty="0">
                <a:effectLst/>
              </a:rPr>
              <a:t>Le sport-santé recouvre la pratique d'activités physiques ou sportives qui contribue à la santé et au bien-être du pratiquant.</a:t>
            </a:r>
          </a:p>
          <a:p>
            <a:pPr marL="0" indent="0">
              <a:buNone/>
            </a:pPr>
            <a:r>
              <a:rPr lang="fr-FR" b="0" i="0" u="none" strike="noStrike" dirty="0">
                <a:effectLst/>
              </a:rPr>
              <a:t>La pratique du sport-santé, différente du sport pour tous et du sport loisir. </a:t>
            </a:r>
            <a:endParaRPr lang="fr-FR" dirty="0"/>
          </a:p>
        </p:txBody>
      </p:sp>
      <p:sp>
        <p:nvSpPr>
          <p:cNvPr id="6" name="Espace réservé du contenu 5">
            <a:extLst>
              <a:ext uri="{FF2B5EF4-FFF2-40B4-BE49-F238E27FC236}">
                <a16:creationId xmlns:a16="http://schemas.microsoft.com/office/drawing/2014/main" id="{E3A55B4C-42D1-B455-13B1-DB5FAFA25796}"/>
              </a:ext>
            </a:extLst>
          </p:cNvPr>
          <p:cNvSpPr>
            <a:spLocks noGrp="1"/>
          </p:cNvSpPr>
          <p:nvPr>
            <p:ph sz="quarter" idx="4"/>
          </p:nvPr>
        </p:nvSpPr>
        <p:spPr>
          <a:xfrm>
            <a:off x="5594123" y="2277196"/>
            <a:ext cx="5917555" cy="3658991"/>
          </a:xfrm>
        </p:spPr>
        <p:txBody>
          <a:bodyPr>
            <a:normAutofit fontScale="92500" lnSpcReduction="10000"/>
          </a:bodyPr>
          <a:lstStyle/>
          <a:p>
            <a:pPr marL="0" indent="0">
              <a:buNone/>
            </a:pPr>
            <a:endParaRPr lang="fr-FR" b="0" i="0" u="none" strike="noStrike" dirty="0">
              <a:effectLst/>
              <a:latin typeface="Marianne"/>
            </a:endParaRPr>
          </a:p>
          <a:p>
            <a:r>
              <a:rPr lang="fr-FR" dirty="0"/>
              <a:t>D</a:t>
            </a:r>
            <a:r>
              <a:rPr lang="fr-FR" b="0" i="0" u="none" strike="noStrike" dirty="0">
                <a:effectLst/>
              </a:rPr>
              <a:t>ans le cadre de la </a:t>
            </a:r>
            <a:r>
              <a:rPr lang="fr-FR" b="0" i="0" u="none" strike="noStrike" dirty="0">
                <a:solidFill>
                  <a:srgbClr val="FFFF00"/>
                </a:solidFill>
                <a:effectLst/>
              </a:rPr>
              <a:t>prévention primaire</a:t>
            </a:r>
            <a:r>
              <a:rPr lang="fr-FR" b="0" i="0" u="none" strike="noStrike" dirty="0">
                <a:effectLst/>
              </a:rPr>
              <a:t>, à </a:t>
            </a:r>
            <a:r>
              <a:rPr lang="fr-FR" b="0" i="0" u="none" strike="noStrike" dirty="0">
                <a:solidFill>
                  <a:srgbClr val="FFFF00"/>
                </a:solidFill>
                <a:effectLst/>
              </a:rPr>
              <a:t>maintenir</a:t>
            </a:r>
            <a:r>
              <a:rPr lang="fr-FR" b="0" i="0" u="none" strike="noStrike" dirty="0">
                <a:effectLst/>
              </a:rPr>
              <a:t> la santé du sujet sain et à </a:t>
            </a:r>
            <a:r>
              <a:rPr lang="fr-FR" b="0" i="0" u="none" strike="noStrike" dirty="0">
                <a:solidFill>
                  <a:srgbClr val="FFFF00"/>
                </a:solidFill>
                <a:effectLst/>
              </a:rPr>
              <a:t>prévenir</a:t>
            </a:r>
            <a:r>
              <a:rPr lang="fr-FR" b="0" i="0" u="none" strike="noStrike" dirty="0">
                <a:effectLst/>
              </a:rPr>
              <a:t> l'apparition de maladies chroniques et la perte d'autonomie </a:t>
            </a:r>
          </a:p>
          <a:p>
            <a:r>
              <a:rPr lang="fr-FR" b="0" i="0" u="none" strike="noStrike" dirty="0">
                <a:effectLst/>
              </a:rPr>
              <a:t> elle contribue à une meilleure qualité de vie (</a:t>
            </a:r>
            <a:r>
              <a:rPr lang="fr-FR" b="0" i="0" u="none" strike="noStrike" dirty="0">
                <a:solidFill>
                  <a:srgbClr val="FFFF00"/>
                </a:solidFill>
                <a:effectLst/>
              </a:rPr>
              <a:t>mieux vivre avec la maladie</a:t>
            </a:r>
            <a:r>
              <a:rPr lang="fr-FR" b="0" i="0" u="none" strike="noStrike" dirty="0">
                <a:effectLst/>
              </a:rPr>
              <a:t>) chez les personnes atteintes de pathologies chroniques non transmissibles et </a:t>
            </a:r>
            <a:r>
              <a:rPr lang="fr-FR" b="0" i="0" u="none" strike="noStrike" dirty="0">
                <a:solidFill>
                  <a:srgbClr val="FFFF00"/>
                </a:solidFill>
                <a:effectLst/>
              </a:rPr>
              <a:t>prévient l'aggravation</a:t>
            </a:r>
            <a:r>
              <a:rPr lang="fr-FR" b="0" i="0" u="none" strike="noStrike" dirty="0">
                <a:effectLst/>
              </a:rPr>
              <a:t> et/ou la récidive de ces maladies chroniques (prévention tertiaire).</a:t>
            </a:r>
            <a:endParaRPr lang="fr-FR" dirty="0"/>
          </a:p>
        </p:txBody>
      </p:sp>
    </p:spTree>
    <p:extLst>
      <p:ext uri="{BB962C8B-B14F-4D97-AF65-F5344CB8AC3E}">
        <p14:creationId xmlns:p14="http://schemas.microsoft.com/office/powerpoint/2010/main" val="24323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Stéthoscope">
            <a:extLst>
              <a:ext uri="{FF2B5EF4-FFF2-40B4-BE49-F238E27FC236}">
                <a16:creationId xmlns:a16="http://schemas.microsoft.com/office/drawing/2014/main" id="{A718879D-7B44-1FA7-0D6D-90E25A012B1D}"/>
              </a:ext>
            </a:extLst>
          </p:cNvPr>
          <p:cNvPicPr>
            <a:picLocks noChangeAspect="1"/>
          </p:cNvPicPr>
          <p:nvPr/>
        </p:nvPicPr>
        <p:blipFill rotWithShape="1">
          <a:blip r:embed="rId2"/>
          <a:srcRect t="15730"/>
          <a:stretch/>
        </p:blipFill>
        <p:spPr>
          <a:xfrm>
            <a:off x="7122582" y="1"/>
            <a:ext cx="5069417" cy="6857999"/>
          </a:xfrm>
          <a:prstGeom prst="rect">
            <a:avLst/>
          </a:prstGeom>
        </p:spPr>
      </p:pic>
      <p:sp>
        <p:nvSpPr>
          <p:cNvPr id="4" name="Espace réservé du contenu 3">
            <a:extLst>
              <a:ext uri="{FF2B5EF4-FFF2-40B4-BE49-F238E27FC236}">
                <a16:creationId xmlns:a16="http://schemas.microsoft.com/office/drawing/2014/main" id="{EEAA883D-D800-CABE-A74D-80BBB17421A1}"/>
              </a:ext>
            </a:extLst>
          </p:cNvPr>
          <p:cNvSpPr>
            <a:spLocks noGrp="1"/>
          </p:cNvSpPr>
          <p:nvPr>
            <p:ph sz="half" idx="4294967295"/>
          </p:nvPr>
        </p:nvSpPr>
        <p:spPr>
          <a:xfrm>
            <a:off x="227541" y="211263"/>
            <a:ext cx="6667500" cy="6435474"/>
          </a:xfrm>
        </p:spPr>
        <p:txBody>
          <a:bodyPr>
            <a:normAutofit fontScale="92500" lnSpcReduction="20000"/>
          </a:bodyPr>
          <a:lstStyle/>
          <a:p>
            <a:pPr marL="0" indent="0">
              <a:buNone/>
            </a:pPr>
            <a:r>
              <a:rPr lang="fr-FR" sz="2200" b="1" i="1" u="none" strike="noStrike" dirty="0">
                <a:effectLst/>
              </a:rPr>
              <a:t>Comment ça fonction</a:t>
            </a:r>
            <a:r>
              <a:rPr lang="fr-FR" sz="2200" b="1" i="1" dirty="0"/>
              <a:t>ne</a:t>
            </a:r>
            <a:r>
              <a:rPr lang="fr-FR" sz="2200" b="1" dirty="0"/>
              <a:t> ?</a:t>
            </a:r>
          </a:p>
          <a:p>
            <a:pPr marL="0" indent="0">
              <a:buNone/>
            </a:pPr>
            <a:r>
              <a:rPr lang="fr-FR" sz="1700" b="1" i="0" u="none" strike="noStrike" dirty="0">
                <a:effectLst/>
              </a:rPr>
              <a:t>Haute Autorité de santé donne la possibilité aux médecins de prescrire une activité physique et sportive (APS) adaptée aux patients atteints de pathologies chroniques ou ayant des facteurs de risque. Cette mesure vise à prévenir ces maladies, à en limiter leur aggravation et à améliorer le capital santé des patients fragilisés ou sédentaires.</a:t>
            </a:r>
          </a:p>
          <a:p>
            <a:endParaRPr lang="fr-FR" sz="1700" b="1" dirty="0"/>
          </a:p>
          <a:p>
            <a:pPr marL="0" indent="0">
              <a:buNone/>
            </a:pPr>
            <a:r>
              <a:rPr lang="fr-FR" sz="2200" b="1" i="1" dirty="0"/>
              <a:t>Qui peut encadrer l’activité physique sous ordonnance ? </a:t>
            </a:r>
          </a:p>
          <a:p>
            <a:pPr marL="0" indent="0">
              <a:buNone/>
            </a:pPr>
            <a:r>
              <a:rPr lang="fr-FR" sz="1700" b="1" i="0" u="none" strike="noStrike" dirty="0">
                <a:effectLst/>
              </a:rPr>
              <a:t>La loi sport sur ordonnance définit le profil et les compétences des encadrants habilités à dispenser une activité physique adaptée à leur santé. Le type d’encadrement sera en fonction de la limitation fonctionnelle du patient. </a:t>
            </a:r>
          </a:p>
          <a:p>
            <a:r>
              <a:rPr lang="fr-FR" sz="1700" b="1" dirty="0"/>
              <a:t>Les kinésithérapeutes </a:t>
            </a:r>
          </a:p>
          <a:p>
            <a:r>
              <a:rPr lang="fr-FR" sz="1700" b="1" dirty="0"/>
              <a:t>Les ergothérapeutes</a:t>
            </a:r>
          </a:p>
          <a:p>
            <a:r>
              <a:rPr lang="fr-FR" sz="1700" b="1" dirty="0"/>
              <a:t>Les psychométriciens </a:t>
            </a:r>
          </a:p>
          <a:p>
            <a:r>
              <a:rPr lang="fr-FR" sz="1700" b="1" dirty="0"/>
              <a:t>Les enseignants APA</a:t>
            </a:r>
          </a:p>
          <a:p>
            <a:r>
              <a:rPr lang="fr-FR" sz="1700" b="1" i="0" u="none" strike="noStrike" dirty="0">
                <a:solidFill>
                  <a:srgbClr val="FFFF00"/>
                </a:solidFill>
                <a:effectLst/>
              </a:rPr>
              <a:t>Les éducateurs sportifs</a:t>
            </a:r>
          </a:p>
          <a:p>
            <a:pPr marL="0" indent="0">
              <a:buNone/>
            </a:pPr>
            <a:r>
              <a:rPr lang="fr-FR" sz="1700" b="1" i="0" u="none" strike="noStrike" dirty="0">
                <a:effectLst/>
              </a:rPr>
              <a:t>Selon le décret, ils sont habilités à dispenser une activité physique adaptée à des personnes touchées par une ALD, (Affection longue durée) dans la limite de leurs compétences.</a:t>
            </a:r>
          </a:p>
          <a:p>
            <a:pPr marL="0" indent="0">
              <a:buNone/>
            </a:pPr>
            <a:r>
              <a:rPr lang="fr-FR" sz="1700" b="1" i="0" u="none" strike="noStrike" dirty="0">
                <a:effectLst/>
              </a:rPr>
              <a:t>Ils interviennent préférentiellement auprès de patients ne présentant aucune limitation fonctionnelle ou avec des limitations minimes dans le cadre d’une prescription. Cependant une formation complémentaire est recommandée, notamment pour encadrer des patients avec des limitations modérées.</a:t>
            </a:r>
          </a:p>
          <a:p>
            <a:endParaRPr lang="fr-FR" sz="1700" dirty="0">
              <a:latin typeface="Montserrat" pitchFamily="2" charset="77"/>
            </a:endParaRPr>
          </a:p>
          <a:p>
            <a:endParaRPr lang="fr-FR" sz="1700" dirty="0">
              <a:latin typeface="Inter"/>
            </a:endParaRPr>
          </a:p>
        </p:txBody>
      </p:sp>
    </p:spTree>
    <p:extLst>
      <p:ext uri="{BB962C8B-B14F-4D97-AF65-F5344CB8AC3E}">
        <p14:creationId xmlns:p14="http://schemas.microsoft.com/office/powerpoint/2010/main" val="1146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fade">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7FC8C-7879-6671-38D8-FEDDC9E7E1B8}"/>
              </a:ext>
            </a:extLst>
          </p:cNvPr>
          <p:cNvSpPr>
            <a:spLocks noGrp="1"/>
          </p:cNvSpPr>
          <p:nvPr>
            <p:ph type="title"/>
          </p:nvPr>
        </p:nvSpPr>
        <p:spPr/>
        <p:txBody>
          <a:bodyPr/>
          <a:lstStyle/>
          <a:p>
            <a:r>
              <a:rPr lang="fr-FR" b="1" i="1" u="sng" dirty="0"/>
              <a:t>Handicap, osons le sport </a:t>
            </a:r>
          </a:p>
        </p:txBody>
      </p:sp>
      <p:sp>
        <p:nvSpPr>
          <p:cNvPr id="3" name="Espace réservé du contenu 2">
            <a:extLst>
              <a:ext uri="{FF2B5EF4-FFF2-40B4-BE49-F238E27FC236}">
                <a16:creationId xmlns:a16="http://schemas.microsoft.com/office/drawing/2014/main" id="{087154FF-924E-C325-363D-2E1E566C3402}"/>
              </a:ext>
            </a:extLst>
          </p:cNvPr>
          <p:cNvSpPr>
            <a:spLocks noGrp="1"/>
          </p:cNvSpPr>
          <p:nvPr>
            <p:ph idx="1"/>
          </p:nvPr>
        </p:nvSpPr>
        <p:spPr/>
        <p:txBody>
          <a:bodyPr/>
          <a:lstStyle/>
          <a:p>
            <a:r>
              <a:rPr lang="fr-FR" b="0" i="0" u="none" strike="noStrike" dirty="0">
                <a:effectLst/>
                <a:latin typeface="Marianne"/>
              </a:rPr>
              <a:t>Dans le sport, l’inclusion sociale peut notamment se traduire, par la possibilité d’accéder et de pratiquer l’activité physique et sportive de son choix et de l’appréhender au niveau de son choix (du sport amateur au sport de haut niveau).</a:t>
            </a:r>
          </a:p>
          <a:p>
            <a:r>
              <a:rPr lang="fr-FR" b="0" i="0" u="none" strike="noStrike" dirty="0">
                <a:effectLst/>
                <a:latin typeface="Inter"/>
              </a:rPr>
              <a:t>Chez les personnes handicapées physiques ou mentales, les bienfaits du sport sont particulièrement importants. Sur le plan psychologique, le maintien des relations sociales, le retour de la confiance en soi, le gain d'une certaine autonomie, la rencontre d'autres handicapés ayant les mêmes soucis, représentent autant d'aspects positifs du sport.</a:t>
            </a:r>
            <a:endParaRPr lang="fr-FR" dirty="0"/>
          </a:p>
        </p:txBody>
      </p:sp>
    </p:spTree>
    <p:extLst>
      <p:ext uri="{BB962C8B-B14F-4D97-AF65-F5344CB8AC3E}">
        <p14:creationId xmlns:p14="http://schemas.microsoft.com/office/powerpoint/2010/main" val="11288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7FC8C-7879-6671-38D8-FEDDC9E7E1B8}"/>
              </a:ext>
            </a:extLst>
          </p:cNvPr>
          <p:cNvSpPr>
            <a:spLocks noGrp="1"/>
          </p:cNvSpPr>
          <p:nvPr>
            <p:ph type="title"/>
          </p:nvPr>
        </p:nvSpPr>
        <p:spPr/>
        <p:txBody>
          <a:bodyPr/>
          <a:lstStyle/>
          <a:p>
            <a:r>
              <a:rPr lang="fr-FR" b="1" i="1" u="sng" dirty="0"/>
              <a:t>Bénéfices du sport pour les personnes en situation de handicapes </a:t>
            </a:r>
          </a:p>
        </p:txBody>
      </p:sp>
      <p:graphicFrame>
        <p:nvGraphicFramePr>
          <p:cNvPr id="6" name="Espace réservé du contenu 5">
            <a:extLst>
              <a:ext uri="{FF2B5EF4-FFF2-40B4-BE49-F238E27FC236}">
                <a16:creationId xmlns:a16="http://schemas.microsoft.com/office/drawing/2014/main" id="{8972AE22-0666-8112-CA7A-F4FCE6D3FA9F}"/>
              </a:ext>
            </a:extLst>
          </p:cNvPr>
          <p:cNvGraphicFramePr>
            <a:graphicFrameLocks noGrp="1"/>
          </p:cNvGraphicFramePr>
          <p:nvPr>
            <p:ph idx="1"/>
            <p:extLst>
              <p:ext uri="{D42A27DB-BD31-4B8C-83A1-F6EECF244321}">
                <p14:modId xmlns:p14="http://schemas.microsoft.com/office/powerpoint/2010/main" val="1530641422"/>
              </p:ext>
            </p:extLst>
          </p:nvPr>
        </p:nvGraphicFramePr>
        <p:xfrm>
          <a:off x="437931" y="2087472"/>
          <a:ext cx="10495747" cy="4554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83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9EC35-C9C1-8389-F934-7C7198851BAE}"/>
              </a:ext>
            </a:extLst>
          </p:cNvPr>
          <p:cNvSpPr>
            <a:spLocks noGrp="1"/>
          </p:cNvSpPr>
          <p:nvPr>
            <p:ph type="title"/>
          </p:nvPr>
        </p:nvSpPr>
        <p:spPr/>
        <p:txBody>
          <a:bodyPr/>
          <a:lstStyle/>
          <a:p>
            <a:pPr algn="ctr"/>
            <a:r>
              <a:rPr lang="fr-FR" b="1" i="1" u="sng" dirty="0"/>
              <a:t>Accueillir des personnes en situation de handicap </a:t>
            </a:r>
          </a:p>
        </p:txBody>
      </p:sp>
      <p:sp>
        <p:nvSpPr>
          <p:cNvPr id="3" name="Espace réservé du contenu 2">
            <a:extLst>
              <a:ext uri="{FF2B5EF4-FFF2-40B4-BE49-F238E27FC236}">
                <a16:creationId xmlns:a16="http://schemas.microsoft.com/office/drawing/2014/main" id="{E08F67FE-BA34-A3FE-EB1C-10153D43E631}"/>
              </a:ext>
            </a:extLst>
          </p:cNvPr>
          <p:cNvSpPr>
            <a:spLocks noGrp="1"/>
          </p:cNvSpPr>
          <p:nvPr>
            <p:ph idx="1"/>
          </p:nvPr>
        </p:nvSpPr>
        <p:spPr/>
        <p:txBody>
          <a:bodyPr>
            <a:normAutofit fontScale="77500" lnSpcReduction="20000"/>
          </a:bodyPr>
          <a:lstStyle/>
          <a:p>
            <a:r>
              <a:rPr lang="fr-FR" b="1" i="0" u="none" strike="noStrike" dirty="0">
                <a:solidFill>
                  <a:srgbClr val="FFFF00"/>
                </a:solidFill>
                <a:effectLst/>
                <a:latin typeface="Open Sans" panose="020F0502020204030204" pitchFamily="34" charset="0"/>
              </a:rPr>
              <a:t>D’un point de vue « obligations »</a:t>
            </a:r>
            <a:r>
              <a:rPr lang="fr-FR" b="0" i="0" u="none" strike="noStrike" dirty="0">
                <a:solidFill>
                  <a:srgbClr val="FFFF00"/>
                </a:solidFill>
                <a:effectLst/>
                <a:latin typeface="Open Sans" panose="020F0502020204030204" pitchFamily="34" charset="0"/>
              </a:rPr>
              <a:t>,</a:t>
            </a:r>
            <a:r>
              <a:rPr lang="fr-FR" b="0" i="0" u="none" strike="noStrike" dirty="0">
                <a:effectLst/>
                <a:latin typeface="Open Sans" panose="020F0502020204030204" pitchFamily="34" charset="0"/>
              </a:rPr>
              <a:t> l’association doit veiller à demander à la personne un certificat médical de moins d’un an et attestant l’absence de contre indication à la pratique de la (des) discipline(s) concernée(s).</a:t>
            </a:r>
          </a:p>
          <a:p>
            <a:r>
              <a:rPr lang="fr-FR" b="1" i="0" u="none" strike="noStrike" dirty="0">
                <a:solidFill>
                  <a:srgbClr val="FFFF00"/>
                </a:solidFill>
                <a:effectLst/>
                <a:latin typeface="Open Sans" panose="020F0502020204030204" pitchFamily="34" charset="0"/>
              </a:rPr>
              <a:t>D’un point de vue « humain »</a:t>
            </a:r>
            <a:r>
              <a:rPr lang="fr-FR" b="0" i="0" u="none" strike="noStrike" dirty="0">
                <a:effectLst/>
                <a:latin typeface="Open Sans" panose="020F0502020204030204" pitchFamily="34" charset="0"/>
              </a:rPr>
              <a:t>, afin d’accueillir dans les meilleures conditions un futur pratiquant et pour cerner les besoins individuellement, il est fortement recommandé de :</a:t>
            </a:r>
          </a:p>
          <a:p>
            <a:pPr marL="0" indent="0">
              <a:buNone/>
            </a:pPr>
            <a:r>
              <a:rPr lang="fr-FR" b="0" i="0" u="none" strike="noStrike" dirty="0">
                <a:effectLst/>
                <a:latin typeface="Open Sans" panose="020F0502020204030204" pitchFamily="34" charset="0"/>
              </a:rPr>
              <a:t>accueillir personnellement chaque nouveau sportif</a:t>
            </a:r>
          </a:p>
          <a:p>
            <a:pPr marL="0" indent="0">
              <a:buNone/>
            </a:pPr>
            <a:r>
              <a:rPr lang="fr-FR" b="0" i="0" u="none" strike="noStrike" dirty="0">
                <a:effectLst/>
                <a:latin typeface="Open Sans" panose="020F0502020204030204" pitchFamily="34" charset="0"/>
              </a:rPr>
              <a:t>interroger l’entourage médical et familial</a:t>
            </a:r>
          </a:p>
          <a:p>
            <a:pPr marL="0" indent="0">
              <a:buNone/>
            </a:pPr>
            <a:r>
              <a:rPr lang="fr-FR" b="0" i="0" u="none" strike="noStrike" dirty="0">
                <a:effectLst/>
                <a:latin typeface="Open Sans" panose="020F0502020204030204" pitchFamily="34" charset="0"/>
              </a:rPr>
              <a:t>déterminer les motivations du sportif : pourquoi cette activité ? activité déjà pratiquée ou jamais ? à quelle hauteur d’engagement le sportif souhaite s’impliquer ? les trajets et la vie professionnelle du sportif doivent être pris en compte également.</a:t>
            </a:r>
          </a:p>
          <a:p>
            <a:r>
              <a:rPr lang="fr-FR" b="1" i="0" u="none" strike="noStrike" dirty="0">
                <a:solidFill>
                  <a:srgbClr val="FFFF00"/>
                </a:solidFill>
                <a:effectLst/>
                <a:latin typeface="Open Sans" panose="020F0502020204030204" pitchFamily="34" charset="0"/>
              </a:rPr>
              <a:t>D’un point de vue « technique »</a:t>
            </a:r>
            <a:r>
              <a:rPr lang="fr-FR" b="0" i="0" u="none" strike="noStrike" dirty="0">
                <a:effectLst/>
                <a:latin typeface="Open Sans" panose="020F0502020204030204" pitchFamily="34" charset="0"/>
              </a:rPr>
              <a:t>, pensez à rendre vos documents accessibles.</a:t>
            </a:r>
          </a:p>
        </p:txBody>
      </p:sp>
    </p:spTree>
    <p:extLst>
      <p:ext uri="{BB962C8B-B14F-4D97-AF65-F5344CB8AC3E}">
        <p14:creationId xmlns:p14="http://schemas.microsoft.com/office/powerpoint/2010/main" val="40146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9EC35-C9C1-8389-F934-7C7198851BAE}"/>
              </a:ext>
            </a:extLst>
          </p:cNvPr>
          <p:cNvSpPr>
            <a:spLocks noGrp="1"/>
          </p:cNvSpPr>
          <p:nvPr>
            <p:ph type="title"/>
          </p:nvPr>
        </p:nvSpPr>
        <p:spPr/>
        <p:txBody>
          <a:bodyPr/>
          <a:lstStyle/>
          <a:p>
            <a:pPr algn="ctr"/>
            <a:r>
              <a:rPr lang="fr-FR" b="1" i="1" u="sng" dirty="0"/>
              <a:t>L’encadrement </a:t>
            </a:r>
          </a:p>
        </p:txBody>
      </p:sp>
      <p:sp>
        <p:nvSpPr>
          <p:cNvPr id="3" name="Espace réservé du contenu 2">
            <a:extLst>
              <a:ext uri="{FF2B5EF4-FFF2-40B4-BE49-F238E27FC236}">
                <a16:creationId xmlns:a16="http://schemas.microsoft.com/office/drawing/2014/main" id="{E08F67FE-BA34-A3FE-EB1C-10153D43E631}"/>
              </a:ext>
            </a:extLst>
          </p:cNvPr>
          <p:cNvSpPr>
            <a:spLocks noGrp="1"/>
          </p:cNvSpPr>
          <p:nvPr>
            <p:ph idx="1"/>
          </p:nvPr>
        </p:nvSpPr>
        <p:spPr>
          <a:xfrm>
            <a:off x="680321" y="2156957"/>
            <a:ext cx="10538012" cy="3599316"/>
          </a:xfrm>
        </p:spPr>
        <p:txBody>
          <a:bodyPr>
            <a:noAutofit/>
          </a:bodyPr>
          <a:lstStyle/>
          <a:p>
            <a:pPr marL="0" indent="0">
              <a:buNone/>
            </a:pPr>
            <a:r>
              <a:rPr lang="fr-FR" sz="1800" b="0" i="0" u="none" strike="noStrike" dirty="0">
                <a:effectLst/>
                <a:latin typeface="Open Sans" panose="020F0502020204030204" pitchFamily="34" charset="0"/>
              </a:rPr>
              <a:t>Il y a une </a:t>
            </a:r>
            <a:r>
              <a:rPr lang="fr-FR" sz="1800" b="1" i="0" u="none" strike="noStrike" dirty="0">
                <a:effectLst/>
                <a:latin typeface="Open Sans" panose="020F0502020204030204" pitchFamily="34" charset="0"/>
              </a:rPr>
              <a:t>distinction entre l’encadrement bénévole et l’encadrement rémunéré</a:t>
            </a:r>
            <a:r>
              <a:rPr lang="fr-FR" sz="1800" b="0" i="0" u="none" strike="noStrike" dirty="0">
                <a:effectLst/>
                <a:latin typeface="Open Sans" panose="020F0502020204030204" pitchFamily="34" charset="0"/>
              </a:rPr>
              <a:t>. </a:t>
            </a:r>
          </a:p>
          <a:p>
            <a:pPr marL="0" indent="0">
              <a:buNone/>
            </a:pPr>
            <a:r>
              <a:rPr lang="fr-FR" sz="1800" b="0" i="0" u="none" strike="noStrike" dirty="0">
                <a:effectLst/>
                <a:latin typeface="Open Sans" panose="020F0502020204030204" pitchFamily="34" charset="0"/>
              </a:rPr>
              <a:t>Dans le premier cas, l’association s’assure que ses bénévoles sont aptes à encadrer en sécurité </a:t>
            </a:r>
          </a:p>
          <a:p>
            <a:r>
              <a:rPr lang="fr-FR" sz="1800" b="0" i="0" u="none" strike="noStrike" dirty="0">
                <a:effectLst/>
                <a:latin typeface="Open Sans" panose="020F0502020204030204" pitchFamily="34" charset="0"/>
              </a:rPr>
              <a:t>ils ont été formés ou sensibilisés ou</a:t>
            </a:r>
          </a:p>
          <a:p>
            <a:r>
              <a:rPr lang="fr-FR" sz="1800" b="0" i="0" u="none" strike="noStrike" dirty="0">
                <a:effectLst/>
                <a:latin typeface="Open Sans" panose="020F0502020204030204" pitchFamily="34" charset="0"/>
              </a:rPr>
              <a:t>ils ont déjà une expérience ou </a:t>
            </a:r>
          </a:p>
          <a:p>
            <a:r>
              <a:rPr lang="fr-FR" sz="1800" b="0" i="0" u="none" strike="noStrike" dirty="0">
                <a:effectLst/>
                <a:latin typeface="Open Sans" panose="020F0502020204030204" pitchFamily="34" charset="0"/>
              </a:rPr>
              <a:t>ils sont eux même </a:t>
            </a:r>
            <a:r>
              <a:rPr lang="fr-FR" sz="1800" b="0" i="0" u="none" strike="noStrike" dirty="0" err="1">
                <a:effectLst/>
                <a:latin typeface="Open Sans" panose="020F0502020204030204" pitchFamily="34" charset="0"/>
              </a:rPr>
              <a:t>chapotés</a:t>
            </a:r>
            <a:r>
              <a:rPr lang="fr-FR" sz="1800" b="0" i="0" u="none" strike="noStrike" dirty="0">
                <a:effectLst/>
                <a:latin typeface="Open Sans" panose="020F0502020204030204" pitchFamily="34" charset="0"/>
              </a:rPr>
              <a:t> par une personne qui connaît le public et l’activité</a:t>
            </a:r>
          </a:p>
          <a:p>
            <a:r>
              <a:rPr lang="fr-FR" sz="1800" b="1" i="0" u="none" strike="noStrike" dirty="0">
                <a:solidFill>
                  <a:srgbClr val="FFFF00"/>
                </a:solidFill>
                <a:effectLst/>
                <a:latin typeface="Open Sans" panose="020F0502020204030204" pitchFamily="34" charset="0"/>
              </a:rPr>
              <a:t>Il n’existe pas d’obligation légale </a:t>
            </a:r>
            <a:r>
              <a:rPr lang="fr-FR" sz="1800" b="0" i="0" u="none" strike="noStrike" dirty="0">
                <a:effectLst/>
                <a:latin typeface="Open Sans" panose="020F0502020204030204" pitchFamily="34" charset="0"/>
              </a:rPr>
              <a:t>de qualification donc. Mais il est fortement recommandé que le personnel bénévole suive des formations complémentaires.</a:t>
            </a:r>
          </a:p>
          <a:p>
            <a:r>
              <a:rPr lang="fr-FR" sz="1800" b="0" i="0" u="none" strike="noStrike" dirty="0">
                <a:effectLst/>
                <a:latin typeface="Open Sans" panose="020F0502020204030204" pitchFamily="34" charset="0"/>
              </a:rPr>
              <a:t>Dans le second cas, l’encadrant rémunéré doit être titulaire d’une carte professionnelle qui justifie qu’il a un diplôme lui permettant d’encadrer contre rémunération l’activité sportive concernée.</a:t>
            </a:r>
            <a:br>
              <a:rPr lang="fr-FR" sz="1800" b="0" i="0" u="none" strike="noStrike" dirty="0">
                <a:effectLst/>
                <a:latin typeface="Open Sans" panose="020F0502020204030204" pitchFamily="34" charset="0"/>
              </a:rPr>
            </a:br>
            <a:r>
              <a:rPr lang="fr-FR" sz="1800" b="0" i="0" u="none" strike="noStrike" dirty="0">
                <a:effectLst/>
                <a:latin typeface="Open Sans" panose="020F0502020204030204" pitchFamily="34" charset="0"/>
              </a:rPr>
              <a:t>Dans tous les cas l’association se doit de veiller à ce que l’activité se déroule en toute sécurité.</a:t>
            </a:r>
          </a:p>
          <a:p>
            <a:r>
              <a:rPr lang="fr-FR" sz="1800" b="0" i="0" u="none" strike="noStrike" dirty="0">
                <a:effectLst/>
                <a:latin typeface="Open Sans" panose="020F0502020204030204" pitchFamily="34" charset="0"/>
              </a:rPr>
              <a:t>Il est à noter que certaines pratiques requièrent des formations spécialisées propres : le ski, l’escalade, la natation… .</a:t>
            </a:r>
          </a:p>
          <a:p>
            <a:endParaRPr lang="fr-FR" sz="1800" b="0" i="0" u="none" strike="noStrike" dirty="0">
              <a:effectLst/>
              <a:latin typeface="Open Sans" panose="020F0502020204030204" pitchFamily="34" charset="0"/>
            </a:endParaRPr>
          </a:p>
        </p:txBody>
      </p:sp>
    </p:spTree>
    <p:extLst>
      <p:ext uri="{BB962C8B-B14F-4D97-AF65-F5344CB8AC3E}">
        <p14:creationId xmlns:p14="http://schemas.microsoft.com/office/powerpoint/2010/main" val="36136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0F7BE-C3C8-F26A-58CA-7E769662ECC7}"/>
              </a:ext>
            </a:extLst>
          </p:cNvPr>
          <p:cNvSpPr>
            <a:spLocks noGrp="1"/>
          </p:cNvSpPr>
          <p:nvPr>
            <p:ph type="title"/>
          </p:nvPr>
        </p:nvSpPr>
        <p:spPr/>
        <p:txBody>
          <a:bodyPr/>
          <a:lstStyle/>
          <a:p>
            <a:pPr algn="ctr"/>
            <a:r>
              <a:rPr lang="fr-FR" b="1" i="1" u="sng" dirty="0"/>
              <a:t>Introduction </a:t>
            </a:r>
          </a:p>
        </p:txBody>
      </p:sp>
      <p:sp>
        <p:nvSpPr>
          <p:cNvPr id="3" name="Espace réservé du contenu 2">
            <a:extLst>
              <a:ext uri="{FF2B5EF4-FFF2-40B4-BE49-F238E27FC236}">
                <a16:creationId xmlns:a16="http://schemas.microsoft.com/office/drawing/2014/main" id="{419A4E0F-8B9C-DCAE-C314-507A5A215395}"/>
              </a:ext>
            </a:extLst>
          </p:cNvPr>
          <p:cNvSpPr>
            <a:spLocks noGrp="1"/>
          </p:cNvSpPr>
          <p:nvPr>
            <p:ph idx="1"/>
          </p:nvPr>
        </p:nvSpPr>
        <p:spPr/>
        <p:txBody>
          <a:bodyPr/>
          <a:lstStyle/>
          <a:p>
            <a:pPr marL="0" indent="0">
              <a:buNone/>
            </a:pPr>
            <a:r>
              <a:rPr lang="fr-FR" dirty="0"/>
              <a:t>Le sport est une activité essentielle de la vie courante , comme loisir ou sous forme compétitive. </a:t>
            </a:r>
          </a:p>
          <a:p>
            <a:pPr marL="0" indent="0">
              <a:buNone/>
            </a:pPr>
            <a:r>
              <a:rPr lang="fr-FR" dirty="0"/>
              <a:t>Il favorise l’accomplissement personnel et agit positivement sur la santé. </a:t>
            </a:r>
          </a:p>
          <a:p>
            <a:pPr marL="0" indent="0">
              <a:buNone/>
            </a:pPr>
            <a:r>
              <a:rPr lang="fr-FR" dirty="0"/>
              <a:t>Les différents acteurs du mouvement sportif se mobilisent pour promouvoir les différentes pratiques sportives. </a:t>
            </a:r>
          </a:p>
          <a:p>
            <a:pPr marL="0" indent="0">
              <a:buNone/>
            </a:pPr>
            <a:r>
              <a:rPr lang="fr-FR" dirty="0"/>
              <a:t>Au-delà de son rôle d’animation, le mouvement sportif est soucieux des missions sociale locale, régional et éducative. </a:t>
            </a:r>
          </a:p>
        </p:txBody>
      </p:sp>
      <p:pic>
        <p:nvPicPr>
          <p:cNvPr id="5" name="Image 4">
            <a:extLst>
              <a:ext uri="{FF2B5EF4-FFF2-40B4-BE49-F238E27FC236}">
                <a16:creationId xmlns:a16="http://schemas.microsoft.com/office/drawing/2014/main" id="{AEFF8DAD-4828-C9C8-30E6-731FAD2DC0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18129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9EC35-C9C1-8389-F934-7C7198851BAE}"/>
              </a:ext>
            </a:extLst>
          </p:cNvPr>
          <p:cNvSpPr>
            <a:spLocks noGrp="1"/>
          </p:cNvSpPr>
          <p:nvPr>
            <p:ph type="title"/>
          </p:nvPr>
        </p:nvSpPr>
        <p:spPr/>
        <p:txBody>
          <a:bodyPr/>
          <a:lstStyle/>
          <a:p>
            <a:pPr algn="ctr"/>
            <a:r>
              <a:rPr lang="fr-FR" b="1" i="1" u="sng" dirty="0"/>
              <a:t>Matériel adapté aux sportif en situation de handicap, </a:t>
            </a:r>
          </a:p>
        </p:txBody>
      </p:sp>
      <p:sp>
        <p:nvSpPr>
          <p:cNvPr id="3" name="Espace réservé du contenu 2">
            <a:extLst>
              <a:ext uri="{FF2B5EF4-FFF2-40B4-BE49-F238E27FC236}">
                <a16:creationId xmlns:a16="http://schemas.microsoft.com/office/drawing/2014/main" id="{E08F67FE-BA34-A3FE-EB1C-10153D43E631}"/>
              </a:ext>
            </a:extLst>
          </p:cNvPr>
          <p:cNvSpPr>
            <a:spLocks noGrp="1"/>
          </p:cNvSpPr>
          <p:nvPr>
            <p:ph idx="1"/>
          </p:nvPr>
        </p:nvSpPr>
        <p:spPr>
          <a:xfrm>
            <a:off x="680321" y="2156957"/>
            <a:ext cx="10538012" cy="3599316"/>
          </a:xfrm>
        </p:spPr>
        <p:txBody>
          <a:bodyPr>
            <a:noAutofit/>
          </a:bodyPr>
          <a:lstStyle/>
          <a:p>
            <a:r>
              <a:rPr lang="fr-FR" sz="1900" b="0" i="0" u="none" strike="noStrike" dirty="0">
                <a:effectLst/>
                <a:latin typeface="Open Sans" panose="020F0502020204030204" pitchFamily="34" charset="0"/>
              </a:rPr>
              <a:t>L’encadrement matériel se fait dès l’arrivée du sportif. L’accès au bâtiment, la circulation dans les couloirs, l’accès au vestiaire, pour se doucher, boire et pour finir l’utilisation des équipements sportifs sont soumis à des obligations réglementaires.</a:t>
            </a:r>
          </a:p>
          <a:p>
            <a:r>
              <a:rPr lang="fr-FR" sz="1900" b="0" i="0" u="none" strike="noStrike" dirty="0">
                <a:effectLst/>
                <a:latin typeface="Open Sans" panose="020F0502020204030204" pitchFamily="34" charset="0"/>
              </a:rPr>
              <a:t>L’association doit s’assurer que le sportif en situation de handicap peut y accéder par ses propres moyens ou avec l’aide de famille ou proche ou encadré par des accompagnateurs ou bénévoles.</a:t>
            </a:r>
          </a:p>
          <a:p>
            <a:r>
              <a:rPr lang="fr-FR" sz="1900" b="0" i="0" u="none" strike="noStrike" dirty="0">
                <a:effectLst/>
                <a:latin typeface="Open Sans" panose="020F0502020204030204" pitchFamily="34" charset="0"/>
              </a:rPr>
              <a:t>Avoir un équipement adapté est la base pour accueillir de façon adéquate des personnes en situation de handicap, pour </a:t>
            </a:r>
            <a:r>
              <a:rPr lang="fr-FR" sz="1900" b="1" i="0" u="none" strike="noStrike" dirty="0">
                <a:effectLst/>
                <a:latin typeface="Open Sans" panose="020F0502020204030204" pitchFamily="34" charset="0"/>
              </a:rPr>
              <a:t>assurer la sécurité mais également le bien-être du sportif.</a:t>
            </a:r>
            <a:endParaRPr lang="fr-FR" sz="1900" b="0" i="0" u="none" strike="noStrike" dirty="0">
              <a:effectLst/>
              <a:latin typeface="Open Sans" panose="020F0502020204030204" pitchFamily="34" charset="0"/>
            </a:endParaRPr>
          </a:p>
          <a:p>
            <a:r>
              <a:rPr lang="fr-FR" sz="1900" b="0" i="0" u="none" strike="noStrike" dirty="0">
                <a:effectLst/>
                <a:latin typeface="Open Sans" panose="020F0502020204030204" pitchFamily="34" charset="0"/>
              </a:rPr>
              <a:t>En tant qu’association, vous pouvez contacter des équipementiers spécialisés pour acheter du matériel standard au matériel de haut niveau. De plus, l’</a:t>
            </a:r>
            <a:r>
              <a:rPr lang="fr-FR" sz="1900" b="1" i="0" u="sng" strike="noStrike" dirty="0">
                <a:effectLst/>
                <a:latin typeface="Open Sans" panose="020F0502020204030204" pitchFamily="34" charset="0"/>
                <a:hlinkClick r:id="rId2">
                  <a:extLst>
                    <a:ext uri="{A12FA001-AC4F-418D-AE19-62706E023703}">
                      <ahyp:hlinkClr xmlns:ahyp="http://schemas.microsoft.com/office/drawing/2018/hyperlinkcolor" val="tx"/>
                    </a:ext>
                  </a:extLst>
                </a:hlinkClick>
              </a:rPr>
              <a:t>affiliation à la Fédération</a:t>
            </a:r>
            <a:r>
              <a:rPr lang="fr-FR" sz="1900" b="0" i="0" u="none" strike="noStrike" dirty="0">
                <a:effectLst/>
                <a:latin typeface="Open Sans" panose="020F0502020204030204" pitchFamily="34" charset="0"/>
              </a:rPr>
              <a:t> Française Handisport permet l’obtention d’aides financières pour l’acquisition de matériel adapté.</a:t>
            </a:r>
          </a:p>
        </p:txBody>
      </p:sp>
    </p:spTree>
    <p:extLst>
      <p:ext uri="{BB962C8B-B14F-4D97-AF65-F5344CB8AC3E}">
        <p14:creationId xmlns:p14="http://schemas.microsoft.com/office/powerpoint/2010/main" val="228963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9EC35-C9C1-8389-F934-7C7198851BAE}"/>
              </a:ext>
            </a:extLst>
          </p:cNvPr>
          <p:cNvSpPr>
            <a:spLocks noGrp="1"/>
          </p:cNvSpPr>
          <p:nvPr>
            <p:ph type="title"/>
          </p:nvPr>
        </p:nvSpPr>
        <p:spPr/>
        <p:txBody>
          <a:bodyPr/>
          <a:lstStyle/>
          <a:p>
            <a:pPr algn="ctr"/>
            <a:r>
              <a:rPr lang="fr-FR" b="1" i="1" u="sng" dirty="0"/>
              <a:t>Aide financières</a:t>
            </a:r>
          </a:p>
        </p:txBody>
      </p:sp>
      <p:sp>
        <p:nvSpPr>
          <p:cNvPr id="3" name="Espace réservé du contenu 2">
            <a:extLst>
              <a:ext uri="{FF2B5EF4-FFF2-40B4-BE49-F238E27FC236}">
                <a16:creationId xmlns:a16="http://schemas.microsoft.com/office/drawing/2014/main" id="{E08F67FE-BA34-A3FE-EB1C-10153D43E631}"/>
              </a:ext>
            </a:extLst>
          </p:cNvPr>
          <p:cNvSpPr>
            <a:spLocks noGrp="1"/>
          </p:cNvSpPr>
          <p:nvPr>
            <p:ph idx="1"/>
          </p:nvPr>
        </p:nvSpPr>
        <p:spPr>
          <a:xfrm>
            <a:off x="680321" y="2505456"/>
            <a:ext cx="10538012" cy="3599316"/>
          </a:xfrm>
        </p:spPr>
        <p:txBody>
          <a:bodyPr>
            <a:noAutofit/>
          </a:bodyPr>
          <a:lstStyle/>
          <a:p>
            <a:r>
              <a:rPr lang="fr-FR" sz="1600" b="1" i="0" u="none" strike="noStrike" dirty="0">
                <a:solidFill>
                  <a:srgbClr val="FFFF00"/>
                </a:solidFill>
                <a:effectLst/>
                <a:latin typeface="Open Sans" panose="020F0502020204030204" pitchFamily="34" charset="0"/>
              </a:rPr>
              <a:t>La sécurité sociale</a:t>
            </a:r>
          </a:p>
          <a:p>
            <a:pPr marL="0" indent="0">
              <a:buNone/>
            </a:pPr>
            <a:r>
              <a:rPr lang="fr-FR" sz="1600" b="1" i="0" u="none" strike="noStrike" dirty="0">
                <a:effectLst/>
                <a:latin typeface="Open Sans" panose="020F0502020204030204" pitchFamily="34" charset="0"/>
              </a:rPr>
              <a:t>Pour les sportifs uniquement,</a:t>
            </a:r>
            <a:r>
              <a:rPr lang="fr-FR" sz="1600" b="0" i="0" u="none" strike="noStrike" dirty="0">
                <a:effectLst/>
                <a:latin typeface="Open Sans" panose="020F0502020204030204" pitchFamily="34" charset="0"/>
              </a:rPr>
              <a:t> certain matériel peut être remboursé par la sécurité sociale. Le sportif doit détenir une prescription médicale et l’équipementier doit être déclaré auprès de l’autorité compétente.</a:t>
            </a:r>
          </a:p>
          <a:p>
            <a:r>
              <a:rPr lang="fr-FR" sz="1600" b="1" i="0" u="none" strike="noStrike" dirty="0">
                <a:solidFill>
                  <a:srgbClr val="FFFF00"/>
                </a:solidFill>
                <a:effectLst/>
                <a:latin typeface="Open Sans" panose="020F0502020204030204" pitchFamily="34" charset="0"/>
              </a:rPr>
              <a:t>L’Agence Nationale du Sport</a:t>
            </a:r>
          </a:p>
          <a:p>
            <a:pPr marL="0" indent="0">
              <a:buNone/>
            </a:pPr>
            <a:r>
              <a:rPr lang="fr-FR" sz="1600" b="0" i="0" u="none" strike="noStrike" dirty="0">
                <a:effectLst/>
                <a:latin typeface="Open Sans" panose="020F0502020204030204" pitchFamily="34" charset="0"/>
              </a:rPr>
              <a:t>Elle intervient après l’aide de la sécurité sociale pour compenser le reste des frais sous forme de subventions pour les équipements sportifs. Elle est composée de 2 enveloppes : pour les équipements sportifs et pour l’acquisition de matériel lourd.</a:t>
            </a:r>
          </a:p>
          <a:p>
            <a:pPr marL="0" indent="0">
              <a:buNone/>
            </a:pPr>
            <a:r>
              <a:rPr lang="fr-FR" sz="1600" b="0" i="0" u="none" strike="noStrike" dirty="0">
                <a:effectLst/>
                <a:latin typeface="Open Sans" panose="020F0502020204030204" pitchFamily="34" charset="0"/>
              </a:rPr>
              <a:t>Il existe un budget global minimum</a:t>
            </a:r>
            <a:r>
              <a:rPr lang="fr-FR" sz="1600" dirty="0">
                <a:latin typeface="Open Sans" panose="020F0502020204030204" pitchFamily="34" charset="0"/>
              </a:rPr>
              <a:t>, </a:t>
            </a:r>
            <a:r>
              <a:rPr lang="fr-FR" sz="1600" b="0" i="0" u="none" strike="noStrike" dirty="0">
                <a:effectLst/>
                <a:latin typeface="Open Sans" panose="020F0502020204030204" pitchFamily="34" charset="0"/>
              </a:rPr>
              <a:t>il est intéressant de noter que les structures affiliées peuvent grouper leur demande de matériel (souvent sous l’égide de leur comité départemental ou régional) pour atteindre le budget minimum.</a:t>
            </a:r>
          </a:p>
          <a:p>
            <a:pPr marL="0" indent="0">
              <a:buNone/>
            </a:pPr>
            <a:br>
              <a:rPr lang="fr-FR" sz="1600" dirty="0"/>
            </a:br>
            <a:endParaRPr lang="fr-FR" sz="1900" b="0" i="0" u="none" strike="noStrike" dirty="0">
              <a:effectLst/>
              <a:latin typeface="Open Sans" panose="020F0502020204030204" pitchFamily="34" charset="0"/>
            </a:endParaRPr>
          </a:p>
        </p:txBody>
      </p:sp>
    </p:spTree>
    <p:extLst>
      <p:ext uri="{BB962C8B-B14F-4D97-AF65-F5344CB8AC3E}">
        <p14:creationId xmlns:p14="http://schemas.microsoft.com/office/powerpoint/2010/main" val="7019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9EC35-C9C1-8389-F934-7C7198851BAE}"/>
              </a:ext>
            </a:extLst>
          </p:cNvPr>
          <p:cNvSpPr>
            <a:spLocks noGrp="1"/>
          </p:cNvSpPr>
          <p:nvPr>
            <p:ph type="title"/>
          </p:nvPr>
        </p:nvSpPr>
        <p:spPr/>
        <p:txBody>
          <a:bodyPr/>
          <a:lstStyle/>
          <a:p>
            <a:pPr algn="ctr"/>
            <a:r>
              <a:rPr lang="fr-FR" b="1" i="1" u="sng" dirty="0"/>
              <a:t>Aide financières</a:t>
            </a:r>
          </a:p>
        </p:txBody>
      </p:sp>
      <p:sp>
        <p:nvSpPr>
          <p:cNvPr id="3" name="Espace réservé du contenu 2">
            <a:extLst>
              <a:ext uri="{FF2B5EF4-FFF2-40B4-BE49-F238E27FC236}">
                <a16:creationId xmlns:a16="http://schemas.microsoft.com/office/drawing/2014/main" id="{E08F67FE-BA34-A3FE-EB1C-10153D43E631}"/>
              </a:ext>
            </a:extLst>
          </p:cNvPr>
          <p:cNvSpPr>
            <a:spLocks noGrp="1"/>
          </p:cNvSpPr>
          <p:nvPr>
            <p:ph idx="1"/>
          </p:nvPr>
        </p:nvSpPr>
        <p:spPr>
          <a:xfrm>
            <a:off x="680321" y="2505456"/>
            <a:ext cx="10538012" cy="3599316"/>
          </a:xfrm>
        </p:spPr>
        <p:txBody>
          <a:bodyPr>
            <a:noAutofit/>
          </a:bodyPr>
          <a:lstStyle/>
          <a:p>
            <a:r>
              <a:rPr lang="fr-FR" sz="1600" b="1" i="0" u="none" strike="noStrike" dirty="0">
                <a:solidFill>
                  <a:srgbClr val="FFFF00"/>
                </a:solidFill>
                <a:effectLst/>
                <a:latin typeface="Open Sans" panose="020F0502020204030204" pitchFamily="34" charset="0"/>
              </a:rPr>
              <a:t>La Maison départementale des personnes handicapées </a:t>
            </a:r>
          </a:p>
          <a:p>
            <a:pPr marL="0" indent="0">
              <a:buNone/>
            </a:pPr>
            <a:r>
              <a:rPr lang="fr-FR" sz="1600" b="1" i="0" u="sng" strike="noStrike" dirty="0">
                <a:effectLst/>
                <a:latin typeface="Open Sans" panose="020F0502020204030204" pitchFamily="34" charset="0"/>
                <a:hlinkClick r:id="rId2">
                  <a:extLst>
                    <a:ext uri="{A12FA001-AC4F-418D-AE19-62706E023703}">
                      <ahyp:hlinkClr xmlns:ahyp="http://schemas.microsoft.com/office/drawing/2018/hyperlinkcolor" val="tx"/>
                    </a:ext>
                  </a:extLst>
                </a:hlinkClick>
              </a:rPr>
              <a:t>Les subventions s’adressent aux associations</a:t>
            </a:r>
            <a:r>
              <a:rPr lang="fr-FR" sz="1600" b="0" i="0" u="none" strike="noStrike" dirty="0">
                <a:effectLst/>
                <a:latin typeface="Open Sans" panose="020F0502020204030204" pitchFamily="34" charset="0"/>
              </a:rPr>
              <a:t> sportives et se font sous dossier à déposer.</a:t>
            </a:r>
          </a:p>
          <a:p>
            <a:pPr marL="0" indent="0">
              <a:buNone/>
            </a:pPr>
            <a:endParaRPr lang="fr-FR" sz="1600" b="0" i="0" u="none" strike="noStrike" dirty="0">
              <a:effectLst/>
              <a:latin typeface="Open Sans" panose="020F0502020204030204" pitchFamily="34" charset="0"/>
            </a:endParaRPr>
          </a:p>
          <a:p>
            <a:r>
              <a:rPr lang="fr-FR" sz="1600" b="1" i="0" u="none" strike="noStrike" dirty="0">
                <a:solidFill>
                  <a:srgbClr val="FFFF00"/>
                </a:solidFill>
                <a:effectLst/>
                <a:latin typeface="Open Sans" panose="020F0502020204030204" pitchFamily="34" charset="0"/>
              </a:rPr>
              <a:t>Les comités régionaux et départementaux handisport</a:t>
            </a:r>
          </a:p>
          <a:p>
            <a:pPr marL="0" indent="0">
              <a:buNone/>
            </a:pPr>
            <a:r>
              <a:rPr lang="fr-FR" sz="1600" b="0" i="0" u="none" strike="noStrike" dirty="0">
                <a:effectLst/>
                <a:latin typeface="Open Sans" panose="020F0502020204030204" pitchFamily="34" charset="0"/>
              </a:rPr>
              <a:t>Certains comités proposent des dispositifs d’aide à l’acquisition de matériel sportif aux clubs de la région ou du département. Les conditions et les montants varient selon les territoires.</a:t>
            </a:r>
          </a:p>
          <a:p>
            <a:pPr marL="0" indent="0">
              <a:buNone/>
            </a:pPr>
            <a:endParaRPr lang="fr-FR" sz="1600" b="0" i="0" u="none" strike="noStrike" dirty="0">
              <a:effectLst/>
              <a:latin typeface="Open Sans" panose="020F0502020204030204" pitchFamily="34" charset="0"/>
            </a:endParaRPr>
          </a:p>
          <a:p>
            <a:r>
              <a:rPr lang="fr-FR" sz="1600" b="1" i="0" u="none" strike="noStrike" dirty="0">
                <a:solidFill>
                  <a:srgbClr val="FFFF00"/>
                </a:solidFill>
                <a:effectLst/>
                <a:latin typeface="Open Sans" panose="020F0502020204030204" pitchFamily="34" charset="0"/>
              </a:rPr>
              <a:t>Les Fondations d’entreprises et clubs services </a:t>
            </a:r>
          </a:p>
          <a:p>
            <a:pPr marL="0" indent="0">
              <a:buNone/>
            </a:pPr>
            <a:r>
              <a:rPr lang="fr-FR" sz="1600" b="0" i="0" u="none" strike="noStrike" dirty="0">
                <a:effectLst/>
                <a:latin typeface="Open Sans" panose="020F0502020204030204" pitchFamily="34" charset="0"/>
              </a:rPr>
              <a:t>Certaines fondations d’entreprises privées financent l’achat de matériel handisport ainsi que les clubs services de la ville (exemple le Lions Club, Rotary clubs, Kiwanis, </a:t>
            </a:r>
            <a:r>
              <a:rPr lang="fr-FR" sz="1600" b="0" i="0" u="none" strike="noStrike" dirty="0" err="1">
                <a:effectLst/>
                <a:latin typeface="Open Sans" panose="020F0502020204030204" pitchFamily="34" charset="0"/>
              </a:rPr>
              <a:t>Inner</a:t>
            </a:r>
            <a:r>
              <a:rPr lang="fr-FR" sz="1600" b="0" i="0" u="none" strike="noStrike" dirty="0">
                <a:effectLst/>
                <a:latin typeface="Open Sans" panose="020F0502020204030204" pitchFamily="34" charset="0"/>
              </a:rPr>
              <a:t> </a:t>
            </a:r>
            <a:r>
              <a:rPr lang="fr-FR" sz="1600" b="0" i="0" u="none" strike="noStrike" dirty="0" err="1">
                <a:effectLst/>
                <a:latin typeface="Open Sans" panose="020F0502020204030204" pitchFamily="34" charset="0"/>
              </a:rPr>
              <a:t>Wheel</a:t>
            </a:r>
            <a:r>
              <a:rPr lang="fr-FR" sz="1600" b="0" i="0" u="none" strike="noStrike" dirty="0">
                <a:effectLst/>
                <a:latin typeface="Open Sans" panose="020F0502020204030204" pitchFamily="34" charset="0"/>
              </a:rPr>
              <a:t>…). Ces dons et mécènes sont accessibles aux sportifs et aux associations sportives.</a:t>
            </a:r>
          </a:p>
          <a:p>
            <a:endParaRPr lang="fr-FR" sz="1900" b="0" i="0" u="none" strike="noStrike" dirty="0">
              <a:effectLst/>
              <a:latin typeface="Open Sans" panose="020F0502020204030204" pitchFamily="34" charset="0"/>
            </a:endParaRPr>
          </a:p>
        </p:txBody>
      </p:sp>
    </p:spTree>
    <p:extLst>
      <p:ext uri="{BB962C8B-B14F-4D97-AF65-F5344CB8AC3E}">
        <p14:creationId xmlns:p14="http://schemas.microsoft.com/office/powerpoint/2010/main" val="41766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BA01C2-AAB0-7063-2F36-770B11A51EFC}"/>
              </a:ext>
            </a:extLst>
          </p:cNvPr>
          <p:cNvSpPr>
            <a:spLocks noGrp="1"/>
          </p:cNvSpPr>
          <p:nvPr>
            <p:ph type="ctrTitle"/>
          </p:nvPr>
        </p:nvSpPr>
        <p:spPr/>
        <p:txBody>
          <a:bodyPr/>
          <a:lstStyle/>
          <a:p>
            <a:pPr algn="ctr"/>
            <a:r>
              <a:rPr lang="fr-FR" sz="3600" u="sng" dirty="0"/>
              <a:t>Connaissance de sa structure</a:t>
            </a:r>
            <a:br>
              <a:rPr lang="fr-FR" sz="3600" u="sng" dirty="0"/>
            </a:br>
            <a:r>
              <a:rPr lang="fr-FR" sz="3600" u="sng" dirty="0"/>
              <a:t> sur le plan éducatif </a:t>
            </a:r>
          </a:p>
        </p:txBody>
      </p:sp>
    </p:spTree>
    <p:extLst>
      <p:ext uri="{BB962C8B-B14F-4D97-AF65-F5344CB8AC3E}">
        <p14:creationId xmlns:p14="http://schemas.microsoft.com/office/powerpoint/2010/main" val="129124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553321" y="753228"/>
            <a:ext cx="9613861" cy="1080938"/>
          </a:xfrm>
        </p:spPr>
        <p:txBody>
          <a:bodyPr>
            <a:normAutofit/>
          </a:bodyPr>
          <a:lstStyle/>
          <a:p>
            <a:r>
              <a:rPr lang="fr-FR" sz="3500" dirty="0"/>
              <a:t>. </a:t>
            </a:r>
            <a:r>
              <a:rPr lang="fr-FR" sz="3500" b="1" i="1" u="sng" dirty="0"/>
              <a:t>Les piliers de l’éducation</a:t>
            </a:r>
          </a:p>
        </p:txBody>
      </p:sp>
      <p:sp>
        <p:nvSpPr>
          <p:cNvPr id="5" name="Titre 1">
            <a:extLst>
              <a:ext uri="{FF2B5EF4-FFF2-40B4-BE49-F238E27FC236}">
                <a16:creationId xmlns:a16="http://schemas.microsoft.com/office/drawing/2014/main" id="{4FEE06D8-6449-B6A3-6611-D7975F0FF34C}"/>
              </a:ext>
            </a:extLst>
          </p:cNvPr>
          <p:cNvSpPr txBox="1">
            <a:spLocks/>
          </p:cNvSpPr>
          <p:nvPr/>
        </p:nvSpPr>
        <p:spPr>
          <a:xfrm>
            <a:off x="932943" y="1981422"/>
            <a:ext cx="8596668" cy="10030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FR" sz="1800" b="1" i="1" dirty="0"/>
              <a:t> </a:t>
            </a:r>
            <a:r>
              <a:rPr lang="fr-FR" sz="1800" i="1" dirty="0"/>
              <a:t>Définition d’éducation : </a:t>
            </a:r>
            <a:r>
              <a:rPr lang="fr-FR" sz="1800" b="1" i="1" dirty="0">
                <a:solidFill>
                  <a:srgbClr val="FFFF00"/>
                </a:solidFill>
              </a:rPr>
              <a:t>Moyens utilisés pour assurer la formation et le développement d'un élève au sein d’une discipline </a:t>
            </a:r>
          </a:p>
        </p:txBody>
      </p:sp>
      <p:sp>
        <p:nvSpPr>
          <p:cNvPr id="4" name="Espace réservé du contenu 2">
            <a:extLst>
              <a:ext uri="{FF2B5EF4-FFF2-40B4-BE49-F238E27FC236}">
                <a16:creationId xmlns:a16="http://schemas.microsoft.com/office/drawing/2014/main" id="{59076168-8052-12C3-C4AE-EFB8050ED30A}"/>
              </a:ext>
            </a:extLst>
          </p:cNvPr>
          <p:cNvSpPr>
            <a:spLocks noGrp="1"/>
          </p:cNvSpPr>
          <p:nvPr>
            <p:ph idx="1"/>
          </p:nvPr>
        </p:nvSpPr>
        <p:spPr>
          <a:xfrm>
            <a:off x="346492" y="2847024"/>
            <a:ext cx="10543963" cy="2655294"/>
          </a:xfrm>
        </p:spPr>
        <p:txBody>
          <a:bodyPr>
            <a:noAutofit/>
          </a:bodyPr>
          <a:lstStyle/>
          <a:p>
            <a:pPr algn="just"/>
            <a:r>
              <a:rPr lang="fr-FR" sz="1900" b="1" u="sng" dirty="0"/>
              <a:t>Les savoirs</a:t>
            </a:r>
            <a:r>
              <a:rPr lang="fr-FR" sz="1900" u="sng" dirty="0"/>
              <a:t> : </a:t>
            </a:r>
            <a:r>
              <a:rPr lang="fr-FR" sz="1900" dirty="0"/>
              <a:t>Connaissances théoriques ; histoire du sport, thermes techniques, langage spécifique</a:t>
            </a:r>
          </a:p>
          <a:p>
            <a:pPr algn="just"/>
            <a:r>
              <a:rPr lang="fr-FR" sz="1900" b="1" u="sng" dirty="0"/>
              <a:t>Le savoir-être</a:t>
            </a:r>
            <a:r>
              <a:rPr lang="fr-FR" sz="1900" u="sng" dirty="0"/>
              <a:t> : </a:t>
            </a:r>
            <a:r>
              <a:rPr lang="fr-FR" sz="1900" dirty="0"/>
              <a:t>touche à la sphère du relationnel ; comment se comporter face à un adulte, un élève, un coéquipier </a:t>
            </a:r>
          </a:p>
          <a:p>
            <a:pPr algn="just"/>
            <a:r>
              <a:rPr lang="fr-FR" sz="1900" b="1" u="sng" dirty="0"/>
              <a:t>Les savoir-faire </a:t>
            </a:r>
            <a:r>
              <a:rPr lang="fr-FR" sz="1900" u="sng" dirty="0"/>
              <a:t> : </a:t>
            </a:r>
            <a:r>
              <a:rPr lang="fr-FR" sz="1900" dirty="0"/>
              <a:t>Connaissances pratiques, techniques ; savoir réutiliser les techniques spécifique d’un sport  </a:t>
            </a:r>
          </a:p>
          <a:p>
            <a:pPr algn="just"/>
            <a:r>
              <a:rPr lang="fr-FR" sz="1900" b="1" u="sng" dirty="0"/>
              <a:t>Les savoir-agir :</a:t>
            </a:r>
            <a:r>
              <a:rPr lang="fr-FR" sz="1900" u="sng" dirty="0"/>
              <a:t> </a:t>
            </a:r>
            <a:r>
              <a:rPr lang="fr-FR" sz="1900" dirty="0"/>
              <a:t>Avoir une réponse adapté face aux situations; en sport comme dans la vie de tous les jours nous devons faire face à des situations plaisante ou déplaisante et adopter la réponse correct avec intelligence et respect d’autrui. </a:t>
            </a:r>
          </a:p>
          <a:p>
            <a:pPr algn="just"/>
            <a:endParaRPr lang="fr-FR" sz="1900" dirty="0"/>
          </a:p>
          <a:p>
            <a:pPr algn="just">
              <a:buNone/>
            </a:pPr>
            <a:r>
              <a:rPr lang="fr-FR" sz="1900" dirty="0"/>
              <a:t>Les trois piliers de l’éducation sont donc utilisés et inculqués durant la pratique sportive. </a:t>
            </a:r>
          </a:p>
          <a:p>
            <a:pPr>
              <a:buNone/>
            </a:pPr>
            <a:endParaRPr lang="fr-FR" sz="1900" dirty="0"/>
          </a:p>
        </p:txBody>
      </p:sp>
      <p:pic>
        <p:nvPicPr>
          <p:cNvPr id="6" name="Image 5">
            <a:extLst>
              <a:ext uri="{FF2B5EF4-FFF2-40B4-BE49-F238E27FC236}">
                <a16:creationId xmlns:a16="http://schemas.microsoft.com/office/drawing/2014/main" id="{3C4DF59B-65AD-CE0E-959B-088A465B43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2659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E1E66-86EA-2977-9AC8-6513F132A4A6}"/>
              </a:ext>
            </a:extLst>
          </p:cNvPr>
          <p:cNvSpPr>
            <a:spLocks noGrp="1"/>
          </p:cNvSpPr>
          <p:nvPr>
            <p:ph type="title"/>
          </p:nvPr>
        </p:nvSpPr>
        <p:spPr/>
        <p:txBody>
          <a:bodyPr>
            <a:normAutofit/>
          </a:bodyPr>
          <a:lstStyle/>
          <a:p>
            <a:pPr algn="ctr"/>
            <a:r>
              <a:rPr lang="fr-FR" sz="3500" b="1" i="1" u="sng" dirty="0"/>
              <a:t>Notion de vivre ensemble</a:t>
            </a:r>
          </a:p>
        </p:txBody>
      </p:sp>
      <p:sp>
        <p:nvSpPr>
          <p:cNvPr id="3" name="Espace réservé du contenu 2">
            <a:extLst>
              <a:ext uri="{FF2B5EF4-FFF2-40B4-BE49-F238E27FC236}">
                <a16:creationId xmlns:a16="http://schemas.microsoft.com/office/drawing/2014/main" id="{A9CC6DB8-3451-0C17-5B35-C936AB1F6E9D}"/>
              </a:ext>
            </a:extLst>
          </p:cNvPr>
          <p:cNvSpPr>
            <a:spLocks noGrp="1"/>
          </p:cNvSpPr>
          <p:nvPr>
            <p:ph idx="1"/>
          </p:nvPr>
        </p:nvSpPr>
        <p:spPr/>
        <p:txBody>
          <a:bodyPr>
            <a:normAutofit fontScale="92500"/>
          </a:bodyPr>
          <a:lstStyle/>
          <a:p>
            <a:pPr marL="0" indent="0">
              <a:buNone/>
            </a:pPr>
            <a:r>
              <a:rPr lang="fr-FR" dirty="0"/>
              <a:t>Le sport a pour but de véhiculer des valeurs comme le dépassement de soi, le contrôle des émotions, le respect des règles et surtout des autres. </a:t>
            </a:r>
          </a:p>
          <a:p>
            <a:pPr marL="0" indent="0">
              <a:buNone/>
            </a:pPr>
            <a:r>
              <a:rPr lang="fr-FR" dirty="0"/>
              <a:t>On en vient à cette notion de vivre ensemble ;                                     « </a:t>
            </a:r>
            <a:r>
              <a:rPr lang="fr-FR" sz="2500" dirty="0"/>
              <a:t> </a:t>
            </a:r>
            <a:r>
              <a:rPr lang="fr-FR" sz="2700" i="1" dirty="0">
                <a:latin typeface="Arabic Typesetting" panose="020F0502020204030204" pitchFamily="34" charset="0"/>
              </a:rPr>
              <a:t>le vivre ensemble est un processus dynamique que tous les acteurs mette en place pour favoriser l’inclusion, ainsi que le sentiment de sécurité et d’appartenance. Faire la promotion du vivre ensemble c’est reconnaître et respecter toutes formes de diversité, lutter contre la discrimination et faciliter une cohabitation harmonieuse. Dans la mise en œuvre du vivre ensemble, les différents acteurs du milieu travaillent en concertation pour faciliter l’émergence des valeurs commune qui contribuent à la paix et à la cohésion sociale</a:t>
            </a:r>
            <a:r>
              <a:rPr lang="fr-FR" sz="2500" i="1" dirty="0">
                <a:latin typeface="Arabic Typesetting" panose="020F0502020204030204" pitchFamily="34" charset="0"/>
              </a:rPr>
              <a:t> </a:t>
            </a:r>
            <a:r>
              <a:rPr lang="fr-FR" sz="2500" dirty="0"/>
              <a:t>»</a:t>
            </a:r>
            <a:r>
              <a:rPr lang="fr-FR" dirty="0"/>
              <a:t> commission permanente sur le vivre ensemble (AIMF 2018) </a:t>
            </a:r>
          </a:p>
        </p:txBody>
      </p:sp>
    </p:spTree>
    <p:extLst>
      <p:ext uri="{BB962C8B-B14F-4D97-AF65-F5344CB8AC3E}">
        <p14:creationId xmlns:p14="http://schemas.microsoft.com/office/powerpoint/2010/main" val="3470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553321" y="753228"/>
            <a:ext cx="9613861" cy="1080938"/>
          </a:xfrm>
        </p:spPr>
        <p:txBody>
          <a:bodyPr>
            <a:normAutofit/>
          </a:bodyPr>
          <a:lstStyle/>
          <a:p>
            <a:r>
              <a:rPr lang="fr-FR" sz="3500" b="1" i="1" u="sng" dirty="0"/>
              <a:t>Et si la lutte contre le décrochage scolaire passait par le sport ? </a:t>
            </a:r>
          </a:p>
        </p:txBody>
      </p:sp>
      <p:sp>
        <p:nvSpPr>
          <p:cNvPr id="4" name="Espace réservé du contenu 2">
            <a:extLst>
              <a:ext uri="{FF2B5EF4-FFF2-40B4-BE49-F238E27FC236}">
                <a16:creationId xmlns:a16="http://schemas.microsoft.com/office/drawing/2014/main" id="{59076168-8052-12C3-C4AE-EFB8050ED30A}"/>
              </a:ext>
            </a:extLst>
          </p:cNvPr>
          <p:cNvSpPr>
            <a:spLocks noGrp="1"/>
          </p:cNvSpPr>
          <p:nvPr>
            <p:ph idx="1"/>
          </p:nvPr>
        </p:nvSpPr>
        <p:spPr>
          <a:xfrm>
            <a:off x="413948" y="2321079"/>
            <a:ext cx="10895004" cy="2743697"/>
          </a:xfrm>
        </p:spPr>
        <p:txBody>
          <a:bodyPr>
            <a:noAutofit/>
          </a:bodyPr>
          <a:lstStyle/>
          <a:p>
            <a:pPr marL="0" indent="0">
              <a:buNone/>
            </a:pPr>
            <a:r>
              <a:rPr lang="fr-FR" sz="2000" b="0" i="0" u="none" strike="noStrike" dirty="0">
                <a:effectLst/>
              </a:rPr>
              <a:t>Le décrochage scolaire est un phénomène qui est utilisé pour décrire des situations très différentes. On parle d’élèves décrocheurs pour parler de jeunes sous obligation scolaire qui ne sont plus inscrits dans un établissement scolaire.</a:t>
            </a:r>
          </a:p>
          <a:p>
            <a:pPr marL="0" indent="0">
              <a:buNone/>
            </a:pPr>
            <a:r>
              <a:rPr lang="fr-FR" sz="2000" b="0" i="0" u="none" strike="noStrike" dirty="0">
                <a:effectLst/>
              </a:rPr>
              <a:t>Le décrochage scolaire peut également être appliqué à des jeunes qui fréquentent une école, mais qui sont en échec scolaire ou qui sont fortement absents.</a:t>
            </a:r>
          </a:p>
          <a:p>
            <a:pPr marL="0" indent="0">
              <a:buNone/>
            </a:pPr>
            <a:r>
              <a:rPr lang="fr-FR" sz="2000" b="0" i="0" u="none" strike="noStrike" dirty="0">
                <a:effectLst/>
              </a:rPr>
              <a:t>D’après un rapport de l’Agence pour l’Education par le Sport (APELS) de 2018 : </a:t>
            </a:r>
          </a:p>
          <a:p>
            <a:pPr marL="0" indent="0">
              <a:buNone/>
            </a:pPr>
            <a:r>
              <a:rPr lang="fr-FR" sz="2000" b="0" i="0" u="none" strike="noStrike" dirty="0">
                <a:effectLst/>
              </a:rPr>
              <a:t>Les projets éducatifs sportifs dans les établissements du secondaire ont un impact positif important sur la scolarité des élèves. Dans les collèges et lycées qui développent ces projets, on constate en effet une réduction du nombre de rapports d’incidents, une amélioration des relations entre les élèves et les enseignants, ainsi qu’une diminution des absences de 28 %. »</a:t>
            </a:r>
          </a:p>
          <a:p>
            <a:pPr marL="0" indent="0">
              <a:buNone/>
            </a:pPr>
            <a:r>
              <a:rPr lang="fr-FR" sz="2000" b="0" i="0" u="none" strike="noStrike" dirty="0">
                <a:effectLst/>
              </a:rPr>
              <a:t>Par ailleurs, sur un plan individuel, les élèves concernés gagnent en </a:t>
            </a:r>
            <a:r>
              <a:rPr lang="fr-FR" sz="2000" b="0" i="0" u="none" strike="noStrike" dirty="0">
                <a:solidFill>
                  <a:srgbClr val="FFFF00"/>
                </a:solidFill>
                <a:effectLst/>
              </a:rPr>
              <a:t>confiance en soi, </a:t>
            </a:r>
            <a:r>
              <a:rPr lang="fr-FR" sz="2000" b="0" i="0" u="none" strike="noStrike" dirty="0">
                <a:effectLst/>
              </a:rPr>
              <a:t>en </a:t>
            </a:r>
            <a:r>
              <a:rPr lang="fr-FR" sz="2000" b="0" i="0" u="none" strike="noStrike" dirty="0">
                <a:solidFill>
                  <a:srgbClr val="FFFF00"/>
                </a:solidFill>
                <a:effectLst/>
              </a:rPr>
              <a:t>motivation</a:t>
            </a:r>
            <a:r>
              <a:rPr lang="fr-FR" sz="2000" b="0" i="0" u="none" strike="noStrike" dirty="0">
                <a:effectLst/>
              </a:rPr>
              <a:t> et développent un </a:t>
            </a:r>
            <a:r>
              <a:rPr lang="fr-FR" sz="2000" b="0" i="0" u="none" strike="noStrike" dirty="0">
                <a:solidFill>
                  <a:srgbClr val="FFFF00"/>
                </a:solidFill>
                <a:effectLst/>
              </a:rPr>
              <a:t>sentiment d’appartenance scolaire </a:t>
            </a:r>
            <a:r>
              <a:rPr lang="fr-FR" sz="2000" b="0" i="0" u="none" strike="noStrike" dirty="0">
                <a:effectLst/>
              </a:rPr>
              <a:t>plus important qu’en moyenne. »</a:t>
            </a:r>
          </a:p>
          <a:p>
            <a:pPr>
              <a:buNone/>
            </a:pPr>
            <a:endParaRPr lang="fr-FR" sz="2000" dirty="0"/>
          </a:p>
        </p:txBody>
      </p:sp>
      <p:pic>
        <p:nvPicPr>
          <p:cNvPr id="6" name="Image 5">
            <a:extLst>
              <a:ext uri="{FF2B5EF4-FFF2-40B4-BE49-F238E27FC236}">
                <a16:creationId xmlns:a16="http://schemas.microsoft.com/office/drawing/2014/main" id="{3C4DF59B-65AD-CE0E-959B-088A465B43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312388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1B4D1-2F0D-68B1-1128-D1E02652675D}"/>
              </a:ext>
            </a:extLst>
          </p:cNvPr>
          <p:cNvSpPr>
            <a:spLocks noGrp="1"/>
          </p:cNvSpPr>
          <p:nvPr>
            <p:ph type="title"/>
          </p:nvPr>
        </p:nvSpPr>
        <p:spPr/>
        <p:txBody>
          <a:bodyPr/>
          <a:lstStyle/>
          <a:p>
            <a:pPr algn="ctr"/>
            <a:r>
              <a:rPr lang="fr-FR" b="1" i="1" u="sng" dirty="0"/>
              <a:t>Formations </a:t>
            </a:r>
          </a:p>
        </p:txBody>
      </p:sp>
      <p:sp>
        <p:nvSpPr>
          <p:cNvPr id="3" name="Espace réservé du contenu 2">
            <a:extLst>
              <a:ext uri="{FF2B5EF4-FFF2-40B4-BE49-F238E27FC236}">
                <a16:creationId xmlns:a16="http://schemas.microsoft.com/office/drawing/2014/main" id="{0F4398C0-39DC-6700-0661-391A21BA2B6B}"/>
              </a:ext>
            </a:extLst>
          </p:cNvPr>
          <p:cNvSpPr>
            <a:spLocks noGrp="1"/>
          </p:cNvSpPr>
          <p:nvPr>
            <p:ph idx="1"/>
          </p:nvPr>
        </p:nvSpPr>
        <p:spPr/>
        <p:txBody>
          <a:bodyPr>
            <a:normAutofit fontScale="92500"/>
          </a:bodyPr>
          <a:lstStyle/>
          <a:p>
            <a:r>
              <a:rPr lang="fr-FR" dirty="0"/>
              <a:t>Le cadre scolaire dit « normal » peut ne pas suffire à certains profils d’étudiant, ne permet pas de répondre spécifiquement à leurs besoins pour s’épanouir et évoluer correctement dans le milieu scolaire. </a:t>
            </a:r>
          </a:p>
          <a:p>
            <a:r>
              <a:rPr lang="fr-FR" dirty="0"/>
              <a:t>Certaines formations dite courtes et professionnalisantes dans le sport peuvent permettre à ces élèves de se raccrocher à un système plutôt scolaire, pour en sortir diplômés et prêts à travailler </a:t>
            </a:r>
          </a:p>
          <a:p>
            <a:r>
              <a:rPr lang="fr-FR" dirty="0"/>
              <a:t>Et pour d’autres personnes elles permettent une reconversion professionnelle. </a:t>
            </a:r>
          </a:p>
          <a:p>
            <a:pPr marL="0" indent="0">
              <a:buNone/>
            </a:pPr>
            <a:r>
              <a:rPr lang="fr-FR" dirty="0"/>
              <a:t>Ex : BMF / BPJEPS / DEJEPS …</a:t>
            </a:r>
          </a:p>
        </p:txBody>
      </p:sp>
    </p:spTree>
    <p:extLst>
      <p:ext uri="{BB962C8B-B14F-4D97-AF65-F5344CB8AC3E}">
        <p14:creationId xmlns:p14="http://schemas.microsoft.com/office/powerpoint/2010/main" val="25079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2B440-8B68-51E7-388C-EFD425261335}"/>
              </a:ext>
            </a:extLst>
          </p:cNvPr>
          <p:cNvSpPr>
            <a:spLocks noGrp="1"/>
          </p:cNvSpPr>
          <p:nvPr>
            <p:ph type="title"/>
          </p:nvPr>
        </p:nvSpPr>
        <p:spPr/>
        <p:txBody>
          <a:bodyPr>
            <a:normAutofit/>
          </a:bodyPr>
          <a:lstStyle/>
          <a:p>
            <a:r>
              <a:rPr lang="fr-FR" sz="3100" dirty="0"/>
              <a:t>Projet éducatif / projet pédagogique / didactique </a:t>
            </a:r>
          </a:p>
        </p:txBody>
      </p:sp>
      <p:sp>
        <p:nvSpPr>
          <p:cNvPr id="3" name="Espace réservé du contenu 2">
            <a:extLst>
              <a:ext uri="{FF2B5EF4-FFF2-40B4-BE49-F238E27FC236}">
                <a16:creationId xmlns:a16="http://schemas.microsoft.com/office/drawing/2014/main" id="{710FE969-2D97-D013-023C-E15C9138A63F}"/>
              </a:ext>
            </a:extLst>
          </p:cNvPr>
          <p:cNvSpPr>
            <a:spLocks noGrp="1"/>
          </p:cNvSpPr>
          <p:nvPr>
            <p:ph type="body" idx="1"/>
          </p:nvPr>
        </p:nvSpPr>
        <p:spPr>
          <a:xfrm>
            <a:off x="369031" y="1955493"/>
            <a:ext cx="3049705" cy="576262"/>
          </a:xfrm>
          <a:solidFill>
            <a:srgbClr val="92D050"/>
          </a:solidFill>
        </p:spPr>
        <p:txBody>
          <a:bodyPr anchor="ctr">
            <a:normAutofit/>
          </a:bodyPr>
          <a:lstStyle/>
          <a:p>
            <a:pPr marL="0" indent="0" algn="ctr">
              <a:buNone/>
            </a:pPr>
            <a:r>
              <a:rPr lang="fr-FR" dirty="0"/>
              <a:t>Le projet éducatif </a:t>
            </a:r>
          </a:p>
        </p:txBody>
      </p:sp>
      <p:sp>
        <p:nvSpPr>
          <p:cNvPr id="7" name="Espace réservé du texte 6">
            <a:extLst>
              <a:ext uri="{FF2B5EF4-FFF2-40B4-BE49-F238E27FC236}">
                <a16:creationId xmlns:a16="http://schemas.microsoft.com/office/drawing/2014/main" id="{73DF7839-5FEF-5E36-A282-9EA58DB38F76}"/>
              </a:ext>
            </a:extLst>
          </p:cNvPr>
          <p:cNvSpPr>
            <a:spLocks noGrp="1"/>
          </p:cNvSpPr>
          <p:nvPr>
            <p:ph type="body" sz="half" idx="18"/>
          </p:nvPr>
        </p:nvSpPr>
        <p:spPr>
          <a:xfrm>
            <a:off x="324321" y="2512736"/>
            <a:ext cx="3280391" cy="2613637"/>
          </a:xfrm>
        </p:spPr>
        <p:txBody>
          <a:bodyPr>
            <a:noAutofit/>
          </a:bodyPr>
          <a:lstStyle/>
          <a:p>
            <a:pPr marL="0" indent="0">
              <a:buNone/>
            </a:pPr>
            <a:r>
              <a:rPr lang="fr-FR" b="0" i="0" u="none" strike="noStrike" dirty="0">
                <a:solidFill>
                  <a:srgbClr val="FFFF00"/>
                </a:solidFill>
                <a:effectLst/>
              </a:rPr>
              <a:t>Le projet éducatif </a:t>
            </a:r>
            <a:r>
              <a:rPr lang="fr-FR" b="0" i="0" u="none" strike="noStrike" dirty="0">
                <a:effectLst/>
              </a:rPr>
              <a:t>est la base du fonctionnement des associations.  Il </a:t>
            </a:r>
            <a:r>
              <a:rPr lang="fr-FR" b="0" i="0" u="none" strike="noStrike" dirty="0">
                <a:solidFill>
                  <a:srgbClr val="FFFF00"/>
                </a:solidFill>
                <a:effectLst/>
              </a:rPr>
              <a:t>définit les axes et orientations</a:t>
            </a:r>
            <a:r>
              <a:rPr lang="fr-FR" b="0" i="0" u="none" strike="noStrike" dirty="0">
                <a:effectLst/>
              </a:rPr>
              <a:t> voulues par la structure à sa création. </a:t>
            </a:r>
          </a:p>
          <a:p>
            <a:pPr marL="0" indent="0">
              <a:buNone/>
            </a:pPr>
            <a:r>
              <a:rPr lang="fr-FR" b="0" i="0" u="none" strike="noStrike" dirty="0">
                <a:effectLst/>
              </a:rPr>
              <a:t>Par définition, l'ensemble des personnels y travaillant y adhèrent implicitement et le mettent en œuvre par le biais de leurs projets</a:t>
            </a:r>
          </a:p>
          <a:p>
            <a:pPr marL="0" indent="0">
              <a:buNone/>
            </a:pPr>
            <a:r>
              <a:rPr lang="fr-FR" b="0" i="0" u="none" strike="noStrike" dirty="0">
                <a:effectLst/>
              </a:rPr>
              <a:t> ex : projet éducatif ;  </a:t>
            </a:r>
            <a:r>
              <a:rPr lang="fr-FR" b="0" i="0" u="none" strike="noStrike" dirty="0">
                <a:solidFill>
                  <a:srgbClr val="FFFF00"/>
                </a:solidFill>
                <a:effectLst/>
              </a:rPr>
              <a:t>respect du rythme de chaque enfants</a:t>
            </a:r>
          </a:p>
          <a:p>
            <a:pPr marL="0" indent="0">
              <a:buNone/>
            </a:pPr>
            <a:r>
              <a:rPr lang="fr-FR" b="0" i="0" u="none" strike="noStrike" dirty="0">
                <a:effectLst/>
              </a:rPr>
              <a:t>Le projet éducatif ne doit </a:t>
            </a:r>
            <a:r>
              <a:rPr lang="fr-FR" b="0" i="0" u="none" strike="noStrike" dirty="0">
                <a:solidFill>
                  <a:srgbClr val="00B0F0"/>
                </a:solidFill>
                <a:effectLst/>
              </a:rPr>
              <a:t>en aucun cas contenir des outils pédagogiques </a:t>
            </a:r>
            <a:r>
              <a:rPr lang="fr-FR" b="0" i="0" u="none" strike="noStrike" dirty="0">
                <a:effectLst/>
              </a:rPr>
              <a:t>(exemple : pour encourager l'autonomie chez le jeune enfant, nous chercherons à mettre en mot ce que l'enfant vit...la verbalisation) </a:t>
            </a:r>
          </a:p>
          <a:p>
            <a:pPr marL="0" indent="0">
              <a:buNone/>
            </a:pPr>
            <a:r>
              <a:rPr lang="fr-FR" b="0" i="0" u="none" strike="noStrike" dirty="0">
                <a:effectLst/>
              </a:rPr>
              <a:t>mais bien des </a:t>
            </a:r>
            <a:r>
              <a:rPr lang="fr-FR" b="0" i="0" u="none" strike="noStrike" dirty="0">
                <a:solidFill>
                  <a:srgbClr val="FFFF00"/>
                </a:solidFill>
                <a:effectLst/>
              </a:rPr>
              <a:t>pensées/valeurs éducatives (exemple : respect du rythme de chaque enfant).</a:t>
            </a:r>
            <a:endParaRPr lang="fr-FR" dirty="0"/>
          </a:p>
        </p:txBody>
      </p:sp>
      <p:sp>
        <p:nvSpPr>
          <p:cNvPr id="5" name="Espace réservé du texte 4">
            <a:extLst>
              <a:ext uri="{FF2B5EF4-FFF2-40B4-BE49-F238E27FC236}">
                <a16:creationId xmlns:a16="http://schemas.microsoft.com/office/drawing/2014/main" id="{CD584A27-A15C-0792-78D9-5B001F6AC974}"/>
              </a:ext>
            </a:extLst>
          </p:cNvPr>
          <p:cNvSpPr>
            <a:spLocks noGrp="1"/>
          </p:cNvSpPr>
          <p:nvPr>
            <p:ph type="body" sz="quarter" idx="3"/>
          </p:nvPr>
        </p:nvSpPr>
        <p:spPr>
          <a:xfrm>
            <a:off x="3985626" y="1955493"/>
            <a:ext cx="3063240" cy="576262"/>
          </a:xfrm>
          <a:solidFill>
            <a:schemeClr val="accent5">
              <a:lumMod val="60000"/>
              <a:lumOff val="40000"/>
            </a:schemeClr>
          </a:solidFill>
        </p:spPr>
        <p:txBody>
          <a:bodyPr anchor="ctr"/>
          <a:lstStyle/>
          <a:p>
            <a:pPr algn="ctr"/>
            <a:r>
              <a:rPr lang="fr-FR" dirty="0"/>
              <a:t>Projet pédagogique </a:t>
            </a:r>
          </a:p>
        </p:txBody>
      </p:sp>
      <p:sp>
        <p:nvSpPr>
          <p:cNvPr id="8" name="Espace réservé du texte 7">
            <a:extLst>
              <a:ext uri="{FF2B5EF4-FFF2-40B4-BE49-F238E27FC236}">
                <a16:creationId xmlns:a16="http://schemas.microsoft.com/office/drawing/2014/main" id="{1F4C9DD7-FF44-9485-0FB8-07D99CAB88E4}"/>
              </a:ext>
            </a:extLst>
          </p:cNvPr>
          <p:cNvSpPr>
            <a:spLocks noGrp="1"/>
          </p:cNvSpPr>
          <p:nvPr>
            <p:ph type="body" sz="half" idx="19"/>
          </p:nvPr>
        </p:nvSpPr>
        <p:spPr>
          <a:xfrm>
            <a:off x="4001912" y="2646789"/>
            <a:ext cx="3067297" cy="978819"/>
          </a:xfrm>
        </p:spPr>
        <p:txBody>
          <a:bodyPr>
            <a:noAutofit/>
          </a:bodyPr>
          <a:lstStyle/>
          <a:p>
            <a:pPr marL="0" indent="0">
              <a:buNone/>
            </a:pPr>
            <a:r>
              <a:rPr lang="fr-FR" sz="1600" b="0" i="0" u="none" strike="noStrike" dirty="0">
                <a:solidFill>
                  <a:srgbClr val="FFFF00"/>
                </a:solidFill>
                <a:effectLst/>
              </a:rPr>
              <a:t>La pédagogie</a:t>
            </a:r>
            <a:r>
              <a:rPr lang="fr-FR" sz="1600" b="0" i="0" u="none" strike="noStrike" dirty="0">
                <a:effectLst/>
              </a:rPr>
              <a:t> désigne l’ensemble des </a:t>
            </a:r>
            <a:r>
              <a:rPr lang="fr-FR" sz="1600" b="0" i="0" u="none" strike="noStrike" dirty="0">
                <a:solidFill>
                  <a:srgbClr val="FFFF00"/>
                </a:solidFill>
                <a:effectLst/>
              </a:rPr>
              <a:t>méthodes utilisées pour transmettre un savoir. </a:t>
            </a:r>
          </a:p>
          <a:p>
            <a:pPr marL="0" indent="0">
              <a:buNone/>
            </a:pPr>
            <a:r>
              <a:rPr lang="fr-FR" sz="1600" b="0" i="0" u="none" strike="noStrike" dirty="0">
                <a:effectLst/>
              </a:rPr>
              <a:t>Le projet pédagogique répond aux attentes du projet éducatif par des </a:t>
            </a:r>
            <a:r>
              <a:rPr lang="fr-FR" sz="1600" b="0" i="0" u="none" strike="noStrike" dirty="0">
                <a:solidFill>
                  <a:srgbClr val="FFFF00"/>
                </a:solidFill>
                <a:effectLst/>
              </a:rPr>
              <a:t>moyens</a:t>
            </a:r>
            <a:r>
              <a:rPr lang="fr-FR" sz="1600" b="0" i="0" u="none" strike="noStrike" dirty="0">
                <a:effectLst/>
              </a:rPr>
              <a:t> </a:t>
            </a:r>
          </a:p>
          <a:p>
            <a:pPr marL="0" indent="0">
              <a:buNone/>
            </a:pPr>
            <a:r>
              <a:rPr lang="fr-FR" sz="1600" b="0" i="1" u="none" strike="noStrike" dirty="0">
                <a:effectLst/>
              </a:rPr>
              <a:t>exemple :</a:t>
            </a:r>
            <a:r>
              <a:rPr lang="fr-FR" sz="1600" b="0" i="0" u="none" strike="noStrike" dirty="0">
                <a:effectLst/>
              </a:rPr>
              <a:t> le projet éducatif —&gt; </a:t>
            </a:r>
            <a:r>
              <a:rPr lang="fr-FR" sz="1600" dirty="0"/>
              <a:t>développer le sens des responsabilités chez l’enfant </a:t>
            </a:r>
            <a:r>
              <a:rPr lang="fr-FR" sz="1600" b="0" i="0" u="none" strike="noStrike" dirty="0">
                <a:effectLst/>
              </a:rPr>
              <a:t> </a:t>
            </a:r>
          </a:p>
          <a:p>
            <a:pPr marL="0" indent="0">
              <a:buNone/>
            </a:pPr>
            <a:r>
              <a:rPr lang="fr-FR" sz="1600" b="0" i="0" u="none" strike="noStrike" dirty="0">
                <a:solidFill>
                  <a:srgbClr val="FFFF00"/>
                </a:solidFill>
                <a:effectLst/>
              </a:rPr>
              <a:t>Le projet pédagogique </a:t>
            </a:r>
            <a:r>
              <a:rPr lang="fr-FR" sz="1600" b="0" i="0" u="none" strike="noStrike" dirty="0">
                <a:effectLst/>
              </a:rPr>
              <a:t>cherchera les </a:t>
            </a:r>
            <a:r>
              <a:rPr lang="fr-FR" sz="1600" b="0" i="0" u="none" strike="noStrike" dirty="0">
                <a:solidFill>
                  <a:srgbClr val="FFFF00"/>
                </a:solidFill>
                <a:effectLst/>
              </a:rPr>
              <a:t>moyens</a:t>
            </a:r>
            <a:r>
              <a:rPr lang="fr-FR" sz="1600" b="0" i="0" u="none" strike="noStrike" dirty="0">
                <a:effectLst/>
              </a:rPr>
              <a:t> de mise en œuvre pour veiller à respecter cette valeur</a:t>
            </a:r>
          </a:p>
          <a:p>
            <a:pPr marL="0" indent="0">
              <a:buNone/>
            </a:pPr>
            <a:r>
              <a:rPr lang="fr-FR" sz="1600" b="0" i="0" u="none" strike="noStrike" dirty="0">
                <a:effectLst/>
              </a:rPr>
              <a:t>—&gt; instaurer les rôles d’arbitre et de juge </a:t>
            </a:r>
          </a:p>
        </p:txBody>
      </p:sp>
      <p:sp>
        <p:nvSpPr>
          <p:cNvPr id="6" name="Espace réservé du texte 5">
            <a:extLst>
              <a:ext uri="{FF2B5EF4-FFF2-40B4-BE49-F238E27FC236}">
                <a16:creationId xmlns:a16="http://schemas.microsoft.com/office/drawing/2014/main" id="{1958215F-A469-CCA6-3783-8FA0C984532D}"/>
              </a:ext>
            </a:extLst>
          </p:cNvPr>
          <p:cNvSpPr>
            <a:spLocks noGrp="1"/>
          </p:cNvSpPr>
          <p:nvPr>
            <p:ph type="body" sz="quarter" idx="13"/>
          </p:nvPr>
        </p:nvSpPr>
        <p:spPr>
          <a:xfrm>
            <a:off x="7615756" y="1936474"/>
            <a:ext cx="3063505" cy="576262"/>
          </a:xfrm>
          <a:solidFill>
            <a:schemeClr val="accent6">
              <a:lumMod val="40000"/>
              <a:lumOff val="60000"/>
            </a:schemeClr>
          </a:solidFill>
        </p:spPr>
        <p:txBody>
          <a:bodyPr anchor="ctr"/>
          <a:lstStyle/>
          <a:p>
            <a:pPr algn="ctr"/>
            <a:r>
              <a:rPr lang="fr-FR" dirty="0"/>
              <a:t>La didactique </a:t>
            </a:r>
          </a:p>
        </p:txBody>
      </p:sp>
      <p:sp>
        <p:nvSpPr>
          <p:cNvPr id="9" name="Espace réservé du texte 8">
            <a:extLst>
              <a:ext uri="{FF2B5EF4-FFF2-40B4-BE49-F238E27FC236}">
                <a16:creationId xmlns:a16="http://schemas.microsoft.com/office/drawing/2014/main" id="{109D5BC1-FC36-43D1-3FEE-E4D9DFE970C4}"/>
              </a:ext>
            </a:extLst>
          </p:cNvPr>
          <p:cNvSpPr>
            <a:spLocks noGrp="1"/>
          </p:cNvSpPr>
          <p:nvPr>
            <p:ph type="body" sz="half" idx="20"/>
          </p:nvPr>
        </p:nvSpPr>
        <p:spPr>
          <a:xfrm>
            <a:off x="7366458" y="2512736"/>
            <a:ext cx="4776454" cy="897289"/>
          </a:xfrm>
        </p:spPr>
        <p:txBody>
          <a:bodyPr>
            <a:noAutofit/>
          </a:bodyPr>
          <a:lstStyle/>
          <a:p>
            <a:r>
              <a:rPr lang="fr-FR" sz="1600" dirty="0"/>
              <a:t>La </a:t>
            </a:r>
            <a:r>
              <a:rPr lang="fr-FR" sz="1600" dirty="0">
                <a:solidFill>
                  <a:srgbClr val="FFFF00"/>
                </a:solidFill>
              </a:rPr>
              <a:t>didactique</a:t>
            </a:r>
            <a:r>
              <a:rPr lang="fr-FR" sz="1600" dirty="0"/>
              <a:t> désigne la </a:t>
            </a:r>
            <a:r>
              <a:rPr lang="fr-FR" sz="1600" dirty="0">
                <a:solidFill>
                  <a:srgbClr val="FFFF00"/>
                </a:solidFill>
              </a:rPr>
              <a:t>réflexion sur l’enseignement</a:t>
            </a:r>
            <a:r>
              <a:rPr lang="fr-FR" sz="1600" dirty="0"/>
              <a:t> et l’apprentissage, C’est s’intéresser aux savoirs et à leurs transmission</a:t>
            </a:r>
          </a:p>
          <a:p>
            <a:r>
              <a:rPr lang="fr-FR" sz="1600" dirty="0"/>
              <a:t>Il existes plusieurs genres de discours didactique : normatif / praticien / et scientifique </a:t>
            </a:r>
          </a:p>
          <a:p>
            <a:r>
              <a:rPr lang="fr-FR" sz="1600" dirty="0"/>
              <a:t>Le discours didactique normatif : renvoie aux préconisations de ce qui vaut d’être enseigné et </a:t>
            </a:r>
            <a:r>
              <a:rPr lang="fr-FR" sz="1600" dirty="0">
                <a:solidFill>
                  <a:srgbClr val="FFFF00"/>
                </a:solidFill>
              </a:rPr>
              <a:t>comment l’enseigner  </a:t>
            </a:r>
          </a:p>
          <a:p>
            <a:r>
              <a:rPr lang="fr-FR" sz="1600" dirty="0"/>
              <a:t>Le discours didactique praticien : englobe l</a:t>
            </a:r>
            <a:r>
              <a:rPr lang="fr-FR" sz="1600" dirty="0">
                <a:solidFill>
                  <a:srgbClr val="FFFF00"/>
                </a:solidFill>
              </a:rPr>
              <a:t>es textes rédigé </a:t>
            </a:r>
            <a:r>
              <a:rPr lang="fr-FR" sz="1600" dirty="0"/>
              <a:t>dans un but de </a:t>
            </a:r>
            <a:r>
              <a:rPr lang="fr-FR" sz="1600" dirty="0">
                <a:solidFill>
                  <a:srgbClr val="FFFF00"/>
                </a:solidFill>
              </a:rPr>
              <a:t>partage d’expérience </a:t>
            </a:r>
            <a:r>
              <a:rPr lang="fr-FR" sz="1600" dirty="0"/>
              <a:t>professionnelles par les intervenants eux même, recherche </a:t>
            </a:r>
            <a:r>
              <a:rPr lang="fr-FR" sz="1600" dirty="0">
                <a:solidFill>
                  <a:srgbClr val="FFFF00"/>
                </a:solidFill>
              </a:rPr>
              <a:t>d’efficacité</a:t>
            </a:r>
            <a:r>
              <a:rPr lang="fr-FR" sz="1600" dirty="0"/>
              <a:t> sur les terrains </a:t>
            </a:r>
          </a:p>
          <a:p>
            <a:r>
              <a:rPr lang="fr-FR" sz="1600" dirty="0"/>
              <a:t>Le discours didactique scientifique :  a pour visée de décrire, </a:t>
            </a:r>
            <a:r>
              <a:rPr lang="fr-FR" sz="1600" dirty="0">
                <a:solidFill>
                  <a:srgbClr val="FFFF00"/>
                </a:solidFill>
              </a:rPr>
              <a:t>comprendre, expliquer</a:t>
            </a:r>
            <a:r>
              <a:rPr lang="fr-FR" sz="1600" dirty="0"/>
              <a:t> les phénomènes de l’enseignement et d’apprentissage des savoirs </a:t>
            </a:r>
          </a:p>
          <a:p>
            <a:endParaRPr lang="fr-FR" dirty="0"/>
          </a:p>
        </p:txBody>
      </p:sp>
      <p:cxnSp>
        <p:nvCxnSpPr>
          <p:cNvPr id="12" name="Connecteur droit avec flèche 11">
            <a:extLst>
              <a:ext uri="{FF2B5EF4-FFF2-40B4-BE49-F238E27FC236}">
                <a16:creationId xmlns:a16="http://schemas.microsoft.com/office/drawing/2014/main" id="{F90F9B1D-BED8-A0BB-8582-20ED7274154F}"/>
              </a:ext>
            </a:extLst>
          </p:cNvPr>
          <p:cNvCxnSpPr>
            <a:cxnSpLocks/>
          </p:cNvCxnSpPr>
          <p:nvPr/>
        </p:nvCxnSpPr>
        <p:spPr>
          <a:xfrm>
            <a:off x="3731683" y="2324968"/>
            <a:ext cx="0" cy="420494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Connecteur droit avec flèche 15">
            <a:extLst>
              <a:ext uri="{FF2B5EF4-FFF2-40B4-BE49-F238E27FC236}">
                <a16:creationId xmlns:a16="http://schemas.microsoft.com/office/drawing/2014/main" id="{2CF46951-CE8A-54A9-FE41-7D8CE8658060}"/>
              </a:ext>
            </a:extLst>
          </p:cNvPr>
          <p:cNvCxnSpPr>
            <a:cxnSpLocks/>
          </p:cNvCxnSpPr>
          <p:nvPr/>
        </p:nvCxnSpPr>
        <p:spPr>
          <a:xfrm>
            <a:off x="7217833" y="2324967"/>
            <a:ext cx="0" cy="420494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043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bg/>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500"/>
                                        <p:tgtEl>
                                          <p:spTgt spid="8">
                                            <p:txEl>
                                              <p:pRg st="3" end="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fade">
                                      <p:cBhvr>
                                        <p:cTn id="70" dur="500"/>
                                        <p:tgtEl>
                                          <p:spTgt spid="8">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bg/>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Effect transition="in" filter="fade">
                                      <p:cBhvr>
                                        <p:cTn id="83" dur="500"/>
                                        <p:tgtEl>
                                          <p:spTgt spid="9">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
                                            <p:txEl>
                                              <p:pRg st="1" end="1"/>
                                            </p:txEl>
                                          </p:spTgt>
                                        </p:tgtEl>
                                        <p:attrNameLst>
                                          <p:attrName>style.visibility</p:attrName>
                                        </p:attrNameLst>
                                      </p:cBhvr>
                                      <p:to>
                                        <p:strVal val="visible"/>
                                      </p:to>
                                    </p:set>
                                    <p:animEffect transition="in" filter="fade">
                                      <p:cBhvr>
                                        <p:cTn id="88" dur="500"/>
                                        <p:tgtEl>
                                          <p:spTgt spid="9">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9">
                                            <p:txEl>
                                              <p:pRg st="2" end="2"/>
                                            </p:txEl>
                                          </p:spTgt>
                                        </p:tgtEl>
                                        <p:attrNameLst>
                                          <p:attrName>style.visibility</p:attrName>
                                        </p:attrNameLst>
                                      </p:cBhvr>
                                      <p:to>
                                        <p:strVal val="visible"/>
                                      </p:to>
                                    </p:set>
                                    <p:animEffect transition="in" filter="fade">
                                      <p:cBhvr>
                                        <p:cTn id="93" dur="500"/>
                                        <p:tgtEl>
                                          <p:spTgt spid="9">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9">
                                            <p:txEl>
                                              <p:pRg st="3" end="3"/>
                                            </p:txEl>
                                          </p:spTgt>
                                        </p:tgtEl>
                                        <p:attrNameLst>
                                          <p:attrName>style.visibility</p:attrName>
                                        </p:attrNameLst>
                                      </p:cBhvr>
                                      <p:to>
                                        <p:strVal val="visible"/>
                                      </p:to>
                                    </p:set>
                                    <p:animEffect transition="in" filter="fade">
                                      <p:cBhvr>
                                        <p:cTn id="98" dur="500"/>
                                        <p:tgtEl>
                                          <p:spTgt spid="9">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9">
                                            <p:txEl>
                                              <p:pRg st="4" end="4"/>
                                            </p:txEl>
                                          </p:spTgt>
                                        </p:tgtEl>
                                        <p:attrNameLst>
                                          <p:attrName>style.visibility</p:attrName>
                                        </p:attrNameLst>
                                      </p:cBhvr>
                                      <p:to>
                                        <p:strVal val="visible"/>
                                      </p:to>
                                    </p:set>
                                    <p:animEffect transition="in" filter="fade">
                                      <p:cBhvr>
                                        <p:cTn id="10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build="p" animBg="1"/>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E27237-4BCE-F5B4-8480-C4A0F354E721}"/>
              </a:ext>
            </a:extLst>
          </p:cNvPr>
          <p:cNvSpPr>
            <a:spLocks noGrp="1"/>
          </p:cNvSpPr>
          <p:nvPr>
            <p:ph type="title"/>
          </p:nvPr>
        </p:nvSpPr>
        <p:spPr/>
        <p:txBody>
          <a:bodyPr/>
          <a:lstStyle/>
          <a:p>
            <a:r>
              <a:rPr lang="fr-FR" b="1" i="1" u="sng" dirty="0"/>
              <a:t>Exercice </a:t>
            </a:r>
          </a:p>
        </p:txBody>
      </p:sp>
      <p:sp>
        <p:nvSpPr>
          <p:cNvPr id="3" name="Espace réservé du contenu 2">
            <a:extLst>
              <a:ext uri="{FF2B5EF4-FFF2-40B4-BE49-F238E27FC236}">
                <a16:creationId xmlns:a16="http://schemas.microsoft.com/office/drawing/2014/main" id="{AF8A2485-E2CC-4A41-81D6-3EC69B63912D}"/>
              </a:ext>
            </a:extLst>
          </p:cNvPr>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chor="ctr"/>
          <a:lstStyle/>
          <a:p>
            <a:pPr marL="0" indent="0" algn="ctr">
              <a:buNone/>
            </a:pPr>
            <a:r>
              <a:rPr lang="fr-FR" dirty="0"/>
              <a:t>Vous avez 15-20min pour décrire le projet éducatif de votre structure d’accueil ? Ainsi que la pédagogie (moyens utilisés</a:t>
            </a:r>
            <a:r>
              <a:rPr lang="fr-FR"/>
              <a:t>)  appliquée </a:t>
            </a:r>
            <a:r>
              <a:rPr lang="fr-FR" dirty="0"/>
              <a:t>pour répondre à ce projet ? </a:t>
            </a:r>
          </a:p>
        </p:txBody>
      </p:sp>
      <p:pic>
        <p:nvPicPr>
          <p:cNvPr id="5" name="Image 4">
            <a:extLst>
              <a:ext uri="{FF2B5EF4-FFF2-40B4-BE49-F238E27FC236}">
                <a16:creationId xmlns:a16="http://schemas.microsoft.com/office/drawing/2014/main" id="{F0E51C24-D91F-1368-3F75-4A7BCA56CD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5850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lusieurs points d’interrogation sur fond noir">
            <a:extLst>
              <a:ext uri="{FF2B5EF4-FFF2-40B4-BE49-F238E27FC236}">
                <a16:creationId xmlns:a16="http://schemas.microsoft.com/office/drawing/2014/main" id="{EDFE14A5-8251-680D-6976-2785687750C8}"/>
              </a:ext>
            </a:extLst>
          </p:cNvPr>
          <p:cNvPicPr>
            <a:picLocks noChangeAspect="1"/>
          </p:cNvPicPr>
          <p:nvPr/>
        </p:nvPicPr>
        <p:blipFill rotWithShape="1">
          <a:blip r:embed="rId3"/>
          <a:srcRect l="58709" r="1" b="1"/>
          <a:stretch/>
        </p:blipFill>
        <p:spPr>
          <a:xfrm>
            <a:off x="7967050" y="10"/>
            <a:ext cx="422177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9679C97-5122-40F7-EA81-7822301804E2}"/>
              </a:ext>
            </a:extLst>
          </p:cNvPr>
          <p:cNvSpPr>
            <a:spLocks noGrp="1"/>
          </p:cNvSpPr>
          <p:nvPr>
            <p:ph type="title"/>
          </p:nvPr>
        </p:nvSpPr>
        <p:spPr>
          <a:xfrm>
            <a:off x="680321" y="753228"/>
            <a:ext cx="7087552" cy="1080938"/>
          </a:xfrm>
        </p:spPr>
        <p:txBody>
          <a:bodyPr>
            <a:normAutofit/>
          </a:bodyPr>
          <a:lstStyle/>
          <a:p>
            <a:pPr algn="ctr"/>
            <a:r>
              <a:rPr lang="fr-FR" b="1" i="1" u="sng" dirty="0"/>
              <a:t> Quel type de structure </a:t>
            </a:r>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Espace réservé du contenu 2">
            <a:extLst>
              <a:ext uri="{FF2B5EF4-FFF2-40B4-BE49-F238E27FC236}">
                <a16:creationId xmlns:a16="http://schemas.microsoft.com/office/drawing/2014/main" id="{036E2A25-3F65-58D5-3F4C-964B66B51C61}"/>
              </a:ext>
            </a:extLst>
          </p:cNvPr>
          <p:cNvSpPr>
            <a:spLocks noGrp="1"/>
          </p:cNvSpPr>
          <p:nvPr>
            <p:ph idx="1"/>
          </p:nvPr>
        </p:nvSpPr>
        <p:spPr>
          <a:xfrm>
            <a:off x="680321" y="2336873"/>
            <a:ext cx="6423211" cy="3599316"/>
          </a:xfrm>
        </p:spPr>
        <p:txBody>
          <a:bodyPr>
            <a:normAutofit/>
          </a:bodyPr>
          <a:lstStyle/>
          <a:p>
            <a:pPr marL="457200" indent="-457200">
              <a:buFont typeface="+mj-lt"/>
              <a:buAutoNum type="arabicPeriod"/>
            </a:pPr>
            <a:r>
              <a:rPr lang="fr-FR" sz="2000" b="1" u="sng" dirty="0"/>
              <a:t>Les associations</a:t>
            </a:r>
            <a:r>
              <a:rPr lang="fr-FR" sz="2000" dirty="0"/>
              <a:t> </a:t>
            </a:r>
          </a:p>
          <a:p>
            <a:pPr marL="0" indent="0">
              <a:buNone/>
            </a:pPr>
            <a:r>
              <a:rPr lang="fr-FR" sz="2000" dirty="0"/>
              <a:t>Il existe plusieurs types de structures sportives, le régime principalement appliqué dans le cadre sportif en France est celui de </a:t>
            </a:r>
            <a:r>
              <a:rPr lang="fr-FR" sz="2000" b="1" dirty="0"/>
              <a:t>l’association. </a:t>
            </a:r>
          </a:p>
          <a:p>
            <a:pPr marL="0" indent="0">
              <a:buNone/>
            </a:pPr>
            <a:r>
              <a:rPr lang="fr-FR" sz="2000" dirty="0"/>
              <a:t>L’association sportive est un groupement de personne afin de promouvoir, développer et pratiquer une activité sportive a but non lucratif. </a:t>
            </a:r>
          </a:p>
        </p:txBody>
      </p:sp>
      <p:pic>
        <p:nvPicPr>
          <p:cNvPr id="6" name="Image 5">
            <a:extLst>
              <a:ext uri="{FF2B5EF4-FFF2-40B4-BE49-F238E27FC236}">
                <a16:creationId xmlns:a16="http://schemas.microsoft.com/office/drawing/2014/main" id="{0C6630FA-84AC-9267-C11B-2BC7BEAAFAB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27931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lusieurs points d’interrogation sur fond noir">
            <a:extLst>
              <a:ext uri="{FF2B5EF4-FFF2-40B4-BE49-F238E27FC236}">
                <a16:creationId xmlns:a16="http://schemas.microsoft.com/office/drawing/2014/main" id="{EDFE14A5-8251-680D-6976-2785687750C8}"/>
              </a:ext>
            </a:extLst>
          </p:cNvPr>
          <p:cNvPicPr>
            <a:picLocks noChangeAspect="1"/>
          </p:cNvPicPr>
          <p:nvPr/>
        </p:nvPicPr>
        <p:blipFill rotWithShape="1">
          <a:blip r:embed="rId3"/>
          <a:srcRect l="58709" r="1" b="1"/>
          <a:stretch/>
        </p:blipFill>
        <p:spPr>
          <a:xfrm>
            <a:off x="7967050" y="10"/>
            <a:ext cx="422177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9679C97-5122-40F7-EA81-7822301804E2}"/>
              </a:ext>
            </a:extLst>
          </p:cNvPr>
          <p:cNvSpPr>
            <a:spLocks noGrp="1"/>
          </p:cNvSpPr>
          <p:nvPr>
            <p:ph type="title"/>
          </p:nvPr>
        </p:nvSpPr>
        <p:spPr>
          <a:xfrm>
            <a:off x="680321" y="753228"/>
            <a:ext cx="7087552" cy="1080938"/>
          </a:xfrm>
        </p:spPr>
        <p:txBody>
          <a:bodyPr>
            <a:normAutofit/>
          </a:bodyPr>
          <a:lstStyle/>
          <a:p>
            <a:pPr algn="ctr"/>
            <a:r>
              <a:rPr lang="fr-FR" b="1" i="1" dirty="0"/>
              <a:t> </a:t>
            </a:r>
            <a:r>
              <a:rPr lang="fr-FR" b="1" i="1" u="sng" dirty="0"/>
              <a:t>Quel type de structure </a:t>
            </a:r>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Espace réservé du contenu 2">
            <a:extLst>
              <a:ext uri="{FF2B5EF4-FFF2-40B4-BE49-F238E27FC236}">
                <a16:creationId xmlns:a16="http://schemas.microsoft.com/office/drawing/2014/main" id="{036E2A25-3F65-58D5-3F4C-964B66B51C61}"/>
              </a:ext>
            </a:extLst>
          </p:cNvPr>
          <p:cNvSpPr>
            <a:spLocks noGrp="1"/>
          </p:cNvSpPr>
          <p:nvPr>
            <p:ph idx="1"/>
          </p:nvPr>
        </p:nvSpPr>
        <p:spPr>
          <a:xfrm>
            <a:off x="680321" y="2336873"/>
            <a:ext cx="6423211" cy="3599316"/>
          </a:xfrm>
        </p:spPr>
        <p:txBody>
          <a:bodyPr>
            <a:normAutofit/>
          </a:bodyPr>
          <a:lstStyle/>
          <a:p>
            <a:pPr marL="0" indent="0">
              <a:buNone/>
            </a:pPr>
            <a:r>
              <a:rPr lang="fr-FR" sz="2000" b="1" dirty="0"/>
              <a:t>2. </a:t>
            </a:r>
            <a:r>
              <a:rPr lang="fr-FR" sz="2000" b="1" u="sng" dirty="0"/>
              <a:t>Les différents types de sociétés </a:t>
            </a:r>
          </a:p>
          <a:p>
            <a:pPr marL="0" indent="0">
              <a:buNone/>
            </a:pPr>
            <a:endParaRPr lang="fr-FR" sz="2000" dirty="0"/>
          </a:p>
          <a:p>
            <a:r>
              <a:rPr lang="fr-FR" sz="1600" b="0" i="0" u="none" strike="noStrike" dirty="0">
                <a:effectLst/>
                <a:latin typeface="Roboto" panose="020F0502020204030204" pitchFamily="34" charset="0"/>
              </a:rPr>
              <a:t>l'entreprise unipersonnelle à responsabilité limitée (EURL)</a:t>
            </a:r>
          </a:p>
          <a:p>
            <a:r>
              <a:rPr lang="fr-FR" sz="1600" dirty="0">
                <a:latin typeface="Roboto" panose="020F0502020204030204" pitchFamily="34" charset="0"/>
              </a:rPr>
              <a:t>Société par action simplifiée (SAS)</a:t>
            </a:r>
          </a:p>
          <a:p>
            <a:r>
              <a:rPr lang="fr-FR" sz="1600" b="0" i="0" u="none" strike="noStrike" dirty="0">
                <a:effectLst/>
                <a:latin typeface="Roboto" panose="020F0502020204030204" pitchFamily="34" charset="0"/>
              </a:rPr>
              <a:t>Société par actions simplifié à associer unique (SAUS)</a:t>
            </a:r>
          </a:p>
          <a:p>
            <a:r>
              <a:rPr lang="fr-FR" sz="1600" b="0" i="0" u="none" strike="noStrike" dirty="0">
                <a:effectLst/>
                <a:latin typeface="Roboto" panose="020F0502020204030204" pitchFamily="34" charset="0"/>
              </a:rPr>
              <a:t>La société </a:t>
            </a:r>
            <a:r>
              <a:rPr lang="fr-FR" sz="1600" dirty="0">
                <a:latin typeface="Roboto" panose="020F0502020204030204" pitchFamily="34" charset="0"/>
              </a:rPr>
              <a:t>par action simplifiée unipersonnelle (</a:t>
            </a:r>
            <a:r>
              <a:rPr lang="fr-FR" sz="1600" b="0" i="0" u="none" strike="noStrike" dirty="0">
                <a:effectLst/>
                <a:latin typeface="Roboto" panose="020F0502020204030204" pitchFamily="34" charset="0"/>
              </a:rPr>
              <a:t>SASU)</a:t>
            </a:r>
          </a:p>
          <a:p>
            <a:r>
              <a:rPr lang="fr-FR" sz="1600" b="0" i="0" u="none" strike="noStrike" dirty="0">
                <a:effectLst/>
                <a:latin typeface="Roboto" panose="020F0502020204030204" pitchFamily="34" charset="0"/>
              </a:rPr>
              <a:t>Société à responsabilité limite (SARL)</a:t>
            </a:r>
          </a:p>
          <a:p>
            <a:r>
              <a:rPr lang="fr-FR" sz="1600" dirty="0">
                <a:latin typeface="Roboto" panose="020F0502020204030204" pitchFamily="34" charset="0"/>
              </a:rPr>
              <a:t>Entreprise unipersonnelle à responsabilité limité (EURL)</a:t>
            </a:r>
            <a:endParaRPr lang="fr-FR" sz="1600" b="0" i="0" u="none" strike="noStrike" dirty="0">
              <a:effectLst/>
              <a:latin typeface="Roboto" panose="020F0502020204030204" pitchFamily="34" charset="0"/>
            </a:endParaRPr>
          </a:p>
          <a:p>
            <a:r>
              <a:rPr lang="fr-FR" sz="1600" b="0" i="0" u="none" strike="noStrike" dirty="0">
                <a:effectLst/>
                <a:latin typeface="Roboto" panose="020F0502020204030204" pitchFamily="34" charset="0"/>
              </a:rPr>
              <a:t>La société anonyme à objet sportif (SAOP)</a:t>
            </a:r>
          </a:p>
          <a:p>
            <a:pPr marL="0" indent="0">
              <a:buNone/>
            </a:pPr>
            <a:endParaRPr lang="fr-FR" sz="2000" dirty="0"/>
          </a:p>
        </p:txBody>
      </p:sp>
      <p:pic>
        <p:nvPicPr>
          <p:cNvPr id="6" name="Image 5">
            <a:extLst>
              <a:ext uri="{FF2B5EF4-FFF2-40B4-BE49-F238E27FC236}">
                <a16:creationId xmlns:a16="http://schemas.microsoft.com/office/drawing/2014/main" id="{84CAD8D1-C7A8-56BC-6B9D-FE379611C83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22609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F9191-6088-EEEB-EA61-7F31CCEBA8D0}"/>
              </a:ext>
            </a:extLst>
          </p:cNvPr>
          <p:cNvSpPr>
            <a:spLocks noGrp="1"/>
          </p:cNvSpPr>
          <p:nvPr>
            <p:ph type="ctrTitle"/>
          </p:nvPr>
        </p:nvSpPr>
        <p:spPr/>
        <p:txBody>
          <a:bodyPr/>
          <a:lstStyle/>
          <a:p>
            <a:pPr algn="ctr"/>
            <a:r>
              <a:rPr lang="fr-FR" sz="3600" u="sng" dirty="0"/>
              <a:t>Connaissance de sa structure</a:t>
            </a:r>
            <a:br>
              <a:rPr lang="fr-FR" sz="3600" u="sng" dirty="0"/>
            </a:br>
            <a:r>
              <a:rPr lang="fr-FR" sz="3600" u="sng" dirty="0"/>
              <a:t> sur le plan sportif </a:t>
            </a:r>
          </a:p>
        </p:txBody>
      </p:sp>
    </p:spTree>
    <p:extLst>
      <p:ext uri="{BB962C8B-B14F-4D97-AF65-F5344CB8AC3E}">
        <p14:creationId xmlns:p14="http://schemas.microsoft.com/office/powerpoint/2010/main" val="7645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7" name="Group 11">
            <a:extLst>
              <a:ext uri="{FF2B5EF4-FFF2-40B4-BE49-F238E27FC236}">
                <a16:creationId xmlns:a16="http://schemas.microsoft.com/office/drawing/2014/main" id="{57AA472B-1F43-4674-A61E-6E2C6F4125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 name="Rectangle 12">
              <a:extLst>
                <a:ext uri="{FF2B5EF4-FFF2-40B4-BE49-F238E27FC236}">
                  <a16:creationId xmlns:a16="http://schemas.microsoft.com/office/drawing/2014/main" id="{FD8883E7-F374-489C-BFC4-05B6273AD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9976594-4DE3-4E2F-A85F-76CFE9C326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9" name="Rectangle 18">
            <a:extLst>
              <a:ext uri="{FF2B5EF4-FFF2-40B4-BE49-F238E27FC236}">
                <a16:creationId xmlns:a16="http://schemas.microsoft.com/office/drawing/2014/main" id="{E2D263F0-2680-4501-B419-0012D5713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680321" y="753228"/>
            <a:ext cx="5632247" cy="1080938"/>
          </a:xfrm>
        </p:spPr>
        <p:txBody>
          <a:bodyPr>
            <a:normAutofit/>
          </a:bodyPr>
          <a:lstStyle/>
          <a:p>
            <a:pPr algn="ctr"/>
            <a:r>
              <a:rPr lang="fr-FR" dirty="0"/>
              <a:t> </a:t>
            </a:r>
            <a:r>
              <a:rPr lang="fr-FR" b="1" i="1" u="sng" dirty="0"/>
              <a:t>Intérêt de la pratique sportive  </a:t>
            </a:r>
          </a:p>
        </p:txBody>
      </p:sp>
      <p:pic>
        <p:nvPicPr>
          <p:cNvPr id="21" name="Picture 17">
            <a:extLst>
              <a:ext uri="{FF2B5EF4-FFF2-40B4-BE49-F238E27FC236}">
                <a16:creationId xmlns:a16="http://schemas.microsoft.com/office/drawing/2014/main" id="{39DEAF99-6143-45DD-A3D2-D7ACCD6AF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Espace réservé du contenu 2">
            <a:extLst>
              <a:ext uri="{FF2B5EF4-FFF2-40B4-BE49-F238E27FC236}">
                <a16:creationId xmlns:a16="http://schemas.microsoft.com/office/drawing/2014/main" id="{C13B35F2-824A-52D0-BC3E-0CFA0A8DED08}"/>
              </a:ext>
            </a:extLst>
          </p:cNvPr>
          <p:cNvSpPr>
            <a:spLocks noGrp="1"/>
          </p:cNvSpPr>
          <p:nvPr>
            <p:ph idx="1"/>
          </p:nvPr>
        </p:nvSpPr>
        <p:spPr>
          <a:xfrm>
            <a:off x="460578" y="2113872"/>
            <a:ext cx="5632246" cy="3599316"/>
          </a:xfrm>
        </p:spPr>
        <p:txBody>
          <a:bodyPr>
            <a:noAutofit/>
          </a:bodyPr>
          <a:lstStyle/>
          <a:p>
            <a:pPr marL="0" indent="0">
              <a:buNone/>
            </a:pPr>
            <a:r>
              <a:rPr lang="fr-FR" sz="1600" u="sng" dirty="0"/>
              <a:t>Les loisirs : </a:t>
            </a:r>
          </a:p>
          <a:p>
            <a:pPr>
              <a:buFont typeface="Wingdings" pitchFamily="2" charset="2"/>
              <a:buChar char="Ø"/>
            </a:pPr>
            <a:endParaRPr lang="fr-FR" sz="1600" u="sng" dirty="0"/>
          </a:p>
          <a:p>
            <a:pPr>
              <a:buFont typeface="Wingdings" pitchFamily="2" charset="2"/>
              <a:buChar char="Ø"/>
            </a:pPr>
            <a:r>
              <a:rPr lang="fr-FR" sz="1600" dirty="0">
                <a:solidFill>
                  <a:srgbClr val="FFFF00"/>
                </a:solidFill>
              </a:rPr>
              <a:t>Bénéfice sur la santé</a:t>
            </a:r>
            <a:r>
              <a:rPr lang="fr-FR" sz="1600" dirty="0"/>
              <a:t> ; l’activité physique est recommandée pour prévenir des pathologies chroniques et contribuer au traitement contre l’obésité ou le diabète mais également des maladies psychiatriques. </a:t>
            </a:r>
          </a:p>
          <a:p>
            <a:pPr>
              <a:buFont typeface="Wingdings" pitchFamily="2" charset="2"/>
              <a:buChar char="Ø"/>
            </a:pPr>
            <a:endParaRPr lang="fr-FR" sz="1600" dirty="0"/>
          </a:p>
          <a:p>
            <a:pPr>
              <a:buFont typeface="Wingdings" pitchFamily="2" charset="2"/>
              <a:buChar char="Ø"/>
            </a:pPr>
            <a:r>
              <a:rPr lang="fr-FR" sz="1600" dirty="0">
                <a:solidFill>
                  <a:srgbClr val="FFFF00"/>
                </a:solidFill>
              </a:rPr>
              <a:t>Le plaisir du sport </a:t>
            </a:r>
            <a:r>
              <a:rPr lang="fr-FR" sz="1600" dirty="0"/>
              <a:t>; lorsqu’on pratique une activité, le corps sécrète des hormones tels que l’endorphine, la dopamine, ou l’adrénaline qui permettent de réduire le stress.  </a:t>
            </a:r>
          </a:p>
          <a:p>
            <a:pPr>
              <a:buFont typeface="Wingdings" pitchFamily="2" charset="2"/>
              <a:buChar char="Ø"/>
            </a:pPr>
            <a:endParaRPr lang="fr-FR" sz="1600" dirty="0"/>
          </a:p>
          <a:p>
            <a:pPr>
              <a:buFont typeface="Wingdings" pitchFamily="2" charset="2"/>
              <a:buChar char="Ø"/>
            </a:pPr>
            <a:r>
              <a:rPr lang="fr-FR" sz="1600" dirty="0">
                <a:solidFill>
                  <a:srgbClr val="FFFF00"/>
                </a:solidFill>
              </a:rPr>
              <a:t>Lien sociale </a:t>
            </a:r>
            <a:r>
              <a:rPr lang="fr-FR" sz="1600" dirty="0"/>
              <a:t>; l’activité physique est vecteur de liens sociales elle permet de faire de nouvelles rencontres, se sentir intégré à un groupe. Grandir et s’épanouir dans le respect ; Gagner en autonomie et en confiance en soit. </a:t>
            </a:r>
          </a:p>
        </p:txBody>
      </p:sp>
      <p:pic>
        <p:nvPicPr>
          <p:cNvPr id="4" name="Image 3">
            <a:extLst>
              <a:ext uri="{FF2B5EF4-FFF2-40B4-BE49-F238E27FC236}">
                <a16:creationId xmlns:a16="http://schemas.microsoft.com/office/drawing/2014/main" id="{0B3DFE64-004C-10D0-3612-232F413D34AD}"/>
              </a:ext>
            </a:extLst>
          </p:cNvPr>
          <p:cNvPicPr>
            <a:picLocks noChangeAspect="1"/>
          </p:cNvPicPr>
          <p:nvPr/>
        </p:nvPicPr>
        <p:blipFill rotWithShape="1">
          <a:blip r:embed="rId4"/>
          <a:srcRect l="21498" r="23690"/>
          <a:stretch/>
        </p:blipFill>
        <p:spPr>
          <a:xfrm>
            <a:off x="7135498" y="585216"/>
            <a:ext cx="2556022" cy="3380806"/>
          </a:xfrm>
          <a:prstGeom prst="rect">
            <a:avLst/>
          </a:prstGeom>
          <a:ln>
            <a:noFill/>
          </a:ln>
          <a:effectLst>
            <a:outerShdw blurRad="76200" dist="63500" dir="5040000" algn="tl" rotWithShape="0">
              <a:srgbClr val="000000">
                <a:alpha val="41000"/>
              </a:srgbClr>
            </a:outerShdw>
          </a:effectLst>
        </p:spPr>
      </p:pic>
      <p:pic>
        <p:nvPicPr>
          <p:cNvPr id="7" name="Image 6">
            <a:extLst>
              <a:ext uri="{FF2B5EF4-FFF2-40B4-BE49-F238E27FC236}">
                <a16:creationId xmlns:a16="http://schemas.microsoft.com/office/drawing/2014/main" id="{93F9A969-DCAF-B21D-7756-3E411442F6EB}"/>
              </a:ext>
            </a:extLst>
          </p:cNvPr>
          <p:cNvPicPr>
            <a:picLocks noChangeAspect="1"/>
          </p:cNvPicPr>
          <p:nvPr/>
        </p:nvPicPr>
        <p:blipFill rotWithShape="1">
          <a:blip r:embed="rId5"/>
          <a:srcRect l="19821" r="27412" b="2"/>
          <a:stretch/>
        </p:blipFill>
        <p:spPr>
          <a:xfrm>
            <a:off x="9868255" y="585216"/>
            <a:ext cx="1713033" cy="2053317"/>
          </a:xfrm>
          <a:prstGeom prst="rect">
            <a:avLst/>
          </a:prstGeom>
          <a:ln>
            <a:noFill/>
          </a:ln>
          <a:effectLst>
            <a:outerShdw blurRad="76200" dist="63500" dir="5040000" algn="tl" rotWithShape="0">
              <a:srgbClr val="000000">
                <a:alpha val="41000"/>
              </a:srgbClr>
            </a:outerShdw>
          </a:effectLst>
        </p:spPr>
      </p:pic>
      <p:sp>
        <p:nvSpPr>
          <p:cNvPr id="22" name="Rectangle 21">
            <a:extLst>
              <a:ext uri="{FF2B5EF4-FFF2-40B4-BE49-F238E27FC236}">
                <a16:creationId xmlns:a16="http://schemas.microsoft.com/office/drawing/2014/main" id="{71DB68E5-25F8-4BF3-900C-972F947A4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Image 5">
            <a:extLst>
              <a:ext uri="{FF2B5EF4-FFF2-40B4-BE49-F238E27FC236}">
                <a16:creationId xmlns:a16="http://schemas.microsoft.com/office/drawing/2014/main" id="{80B706F2-00B5-1592-B365-2B29B465B62A}"/>
              </a:ext>
            </a:extLst>
          </p:cNvPr>
          <p:cNvPicPr>
            <a:picLocks noChangeAspect="1"/>
          </p:cNvPicPr>
          <p:nvPr/>
        </p:nvPicPr>
        <p:blipFill rotWithShape="1">
          <a:blip r:embed="rId6"/>
          <a:srcRect t="11324" r="-4" b="29882"/>
          <a:stretch/>
        </p:blipFill>
        <p:spPr>
          <a:xfrm>
            <a:off x="7135497" y="4126888"/>
            <a:ext cx="4445791" cy="2182473"/>
          </a:xfrm>
          <a:prstGeom prst="rect">
            <a:avLst/>
          </a:prstGeom>
          <a:ln>
            <a:noFill/>
          </a:ln>
          <a:effectLst>
            <a:outerShdw blurRad="76200" dist="63500" dir="5040000" algn="tl" rotWithShape="0">
              <a:srgbClr val="000000">
                <a:alpha val="41000"/>
              </a:srgbClr>
            </a:outerShdw>
          </a:effectLst>
        </p:spPr>
      </p:pic>
      <p:pic>
        <p:nvPicPr>
          <p:cNvPr id="5" name="Image 4">
            <a:extLst>
              <a:ext uri="{FF2B5EF4-FFF2-40B4-BE49-F238E27FC236}">
                <a16:creationId xmlns:a16="http://schemas.microsoft.com/office/drawing/2014/main" id="{C2D69BC0-8CF3-B85E-C696-A542C846C6A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198450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46F47-7234-1329-6CC3-E0F6AED04C78}"/>
              </a:ext>
            </a:extLst>
          </p:cNvPr>
          <p:cNvSpPr>
            <a:spLocks noGrp="1"/>
          </p:cNvSpPr>
          <p:nvPr>
            <p:ph type="title"/>
          </p:nvPr>
        </p:nvSpPr>
        <p:spPr>
          <a:xfrm>
            <a:off x="553321" y="753228"/>
            <a:ext cx="9613861" cy="1080938"/>
          </a:xfrm>
        </p:spPr>
        <p:txBody>
          <a:bodyPr/>
          <a:lstStyle/>
          <a:p>
            <a:r>
              <a:rPr lang="fr-FR" dirty="0"/>
              <a:t> </a:t>
            </a:r>
            <a:r>
              <a:rPr lang="fr-FR" b="1" i="1" u="sng" dirty="0"/>
              <a:t>Intérêt de la pratique sportive  </a:t>
            </a:r>
          </a:p>
        </p:txBody>
      </p:sp>
      <p:sp>
        <p:nvSpPr>
          <p:cNvPr id="3" name="Espace réservé du contenu 2">
            <a:extLst>
              <a:ext uri="{FF2B5EF4-FFF2-40B4-BE49-F238E27FC236}">
                <a16:creationId xmlns:a16="http://schemas.microsoft.com/office/drawing/2014/main" id="{C13B35F2-824A-52D0-BC3E-0CFA0A8DED08}"/>
              </a:ext>
            </a:extLst>
          </p:cNvPr>
          <p:cNvSpPr>
            <a:spLocks noGrp="1"/>
          </p:cNvSpPr>
          <p:nvPr>
            <p:ph idx="1"/>
          </p:nvPr>
        </p:nvSpPr>
        <p:spPr/>
        <p:txBody>
          <a:bodyPr>
            <a:normAutofit/>
          </a:bodyPr>
          <a:lstStyle/>
          <a:p>
            <a:pPr marL="0" indent="0">
              <a:buNone/>
            </a:pPr>
            <a:r>
              <a:rPr lang="fr-FR" u="sng" dirty="0"/>
              <a:t>Les compétiteurs : </a:t>
            </a:r>
          </a:p>
          <a:p>
            <a:pPr marL="0" indent="0">
              <a:buNone/>
            </a:pPr>
            <a:endParaRPr lang="fr-FR" u="sng" dirty="0"/>
          </a:p>
          <a:p>
            <a:pPr marL="0" indent="0">
              <a:buNone/>
            </a:pPr>
            <a:r>
              <a:rPr lang="fr-FR" dirty="0"/>
              <a:t>Les bénéfices chez les loisirs et les compétiteurs reste relativement les mêmes sur la santé, le plaisir, le lien social. </a:t>
            </a:r>
          </a:p>
          <a:p>
            <a:pPr marL="0" indent="0">
              <a:buNone/>
            </a:pPr>
            <a:r>
              <a:rPr lang="fr-FR" dirty="0"/>
              <a:t>Cependant la grosse différence reste la </a:t>
            </a:r>
            <a:r>
              <a:rPr lang="fr-FR" dirty="0">
                <a:solidFill>
                  <a:srgbClr val="FFFF00"/>
                </a:solidFill>
              </a:rPr>
              <a:t>performance</a:t>
            </a:r>
            <a:r>
              <a:rPr lang="fr-FR" dirty="0"/>
              <a:t> sportive. </a:t>
            </a:r>
          </a:p>
          <a:p>
            <a:pPr marL="0" indent="0">
              <a:buNone/>
            </a:pPr>
            <a:endParaRPr lang="fr-FR" dirty="0"/>
          </a:p>
          <a:p>
            <a:pPr marL="0" indent="0">
              <a:buNone/>
            </a:pPr>
            <a:r>
              <a:rPr lang="fr-FR" dirty="0"/>
              <a:t>Comment définiriez vous la performance sportive ? </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5" name="Image 4">
            <a:extLst>
              <a:ext uri="{FF2B5EF4-FFF2-40B4-BE49-F238E27FC236}">
                <a16:creationId xmlns:a16="http://schemas.microsoft.com/office/drawing/2014/main" id="{58477076-E3E6-5ECC-A042-2250073C2B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219127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3B35F2-824A-52D0-BC3E-0CFA0A8DED08}"/>
              </a:ext>
            </a:extLst>
          </p:cNvPr>
          <p:cNvSpPr>
            <a:spLocks noGrp="1"/>
          </p:cNvSpPr>
          <p:nvPr>
            <p:ph idx="4294967295"/>
          </p:nvPr>
        </p:nvSpPr>
        <p:spPr>
          <a:xfrm>
            <a:off x="920750" y="1828800"/>
            <a:ext cx="9613900" cy="3598863"/>
          </a:xfrm>
        </p:spPr>
        <p:txBody>
          <a:bodyPr>
            <a:normAutofit/>
          </a:bodyPr>
          <a:lstStyle/>
          <a:p>
            <a:pPr marL="0" indent="0">
              <a:buNone/>
            </a:pPr>
            <a:r>
              <a:rPr lang="fr-FR" b="1" i="1" u="sng" dirty="0" err="1"/>
              <a:t>PLATONOV</a:t>
            </a:r>
            <a:r>
              <a:rPr lang="fr-FR" b="1" i="1" u="sng" dirty="0"/>
              <a:t> : </a:t>
            </a:r>
          </a:p>
          <a:p>
            <a:pPr marL="0" indent="0">
              <a:buNone/>
            </a:pPr>
            <a:endParaRPr lang="fr-FR" dirty="0"/>
          </a:p>
          <a:p>
            <a:pPr marL="0" indent="0">
              <a:buNone/>
            </a:pPr>
            <a:r>
              <a:rPr lang="fr-FR" dirty="0"/>
              <a:t>La performance sportive peut s’exprimer sous forme de classement, d’une distance, d’un temps où d’un résultat, le plus souvent lors d’une compétition. </a:t>
            </a:r>
          </a:p>
          <a:p>
            <a:pPr marL="0" indent="0">
              <a:buNone/>
            </a:pPr>
            <a:r>
              <a:rPr lang="fr-FR" dirty="0"/>
              <a:t>Elle est le résultat d’un entraînement complexe. </a:t>
            </a:r>
          </a:p>
          <a:p>
            <a:pPr marL="0" indent="0">
              <a:buNone/>
            </a:pPr>
            <a:r>
              <a:rPr lang="fr-FR" dirty="0"/>
              <a:t>Tous les facteurs déterminant de la performance doivent être connus et intégrés dans le processus d’entraînement pour que la performance soit maximal. </a:t>
            </a:r>
          </a:p>
          <a:p>
            <a:pPr marL="0" indent="0">
              <a:buNone/>
            </a:pPr>
            <a:endParaRPr lang="fr-FR" dirty="0"/>
          </a:p>
          <a:p>
            <a:pPr marL="0" indent="0">
              <a:buNone/>
            </a:pPr>
            <a:endParaRPr lang="fr-FR" dirty="0"/>
          </a:p>
          <a:p>
            <a:pPr marL="0" indent="0">
              <a:buNone/>
            </a:pPr>
            <a:endParaRPr lang="fr-FR" dirty="0"/>
          </a:p>
        </p:txBody>
      </p:sp>
      <p:pic>
        <p:nvPicPr>
          <p:cNvPr id="5" name="Image 4">
            <a:extLst>
              <a:ext uri="{FF2B5EF4-FFF2-40B4-BE49-F238E27FC236}">
                <a16:creationId xmlns:a16="http://schemas.microsoft.com/office/drawing/2014/main" id="{BB1CB71F-A6D8-7D9A-F25E-03BC4EC6C5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6640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A1CA7D4-24D5-C572-0019-3B93658D0B64}"/>
              </a:ext>
            </a:extLst>
          </p:cNvPr>
          <p:cNvSpPr>
            <a:spLocks noGrp="1"/>
          </p:cNvSpPr>
          <p:nvPr>
            <p:ph type="body" idx="4294967295"/>
          </p:nvPr>
        </p:nvSpPr>
        <p:spPr>
          <a:xfrm>
            <a:off x="3181213" y="568171"/>
            <a:ext cx="4471988" cy="1012825"/>
          </a:xfrm>
        </p:spPr>
        <p:txBody>
          <a:bodyPr anchor="ctr"/>
          <a:lstStyle/>
          <a:p>
            <a:pPr marL="0" indent="0" algn="ctr">
              <a:buNone/>
            </a:pPr>
            <a:r>
              <a:rPr lang="fr-FR" b="1" i="1" u="sng" dirty="0"/>
              <a:t>Facteurs de performance ; </a:t>
            </a:r>
            <a:endParaRPr lang="fr-FR" dirty="0"/>
          </a:p>
        </p:txBody>
      </p:sp>
      <p:graphicFrame>
        <p:nvGraphicFramePr>
          <p:cNvPr id="7" name="Diagramme 6">
            <a:extLst>
              <a:ext uri="{FF2B5EF4-FFF2-40B4-BE49-F238E27FC236}">
                <a16:creationId xmlns:a16="http://schemas.microsoft.com/office/drawing/2014/main" id="{CE519AB0-7830-478D-8117-5FAF4E47685E}"/>
              </a:ext>
            </a:extLst>
          </p:cNvPr>
          <p:cNvGraphicFramePr/>
          <p:nvPr>
            <p:extLst>
              <p:ext uri="{D42A27DB-BD31-4B8C-83A1-F6EECF244321}">
                <p14:modId xmlns:p14="http://schemas.microsoft.com/office/powerpoint/2010/main" val="1134873352"/>
              </p:ext>
            </p:extLst>
          </p:nvPr>
        </p:nvGraphicFramePr>
        <p:xfrm>
          <a:off x="2156081" y="1580996"/>
          <a:ext cx="6522252" cy="4518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a:extLst>
              <a:ext uri="{FF2B5EF4-FFF2-40B4-BE49-F238E27FC236}">
                <a16:creationId xmlns:a16="http://schemas.microsoft.com/office/drawing/2014/main" id="{903FA263-1183-1C59-3CD4-6B26F44F9C3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27689" y="0"/>
            <a:ext cx="1864311" cy="568171"/>
          </a:xfrm>
          <a:prstGeom prst="rect">
            <a:avLst/>
          </a:prstGeom>
          <a:noFill/>
          <a:ln>
            <a:noFill/>
          </a:ln>
        </p:spPr>
      </p:pic>
    </p:spTree>
    <p:extLst>
      <p:ext uri="{BB962C8B-B14F-4D97-AF65-F5344CB8AC3E}">
        <p14:creationId xmlns:p14="http://schemas.microsoft.com/office/powerpoint/2010/main" val="34933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7" grpId="0">
        <p:bldAsOne/>
      </p:bldGraphic>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3027</Words>
  <Application>Microsoft Office PowerPoint</Application>
  <PresentationFormat>Grand écran</PresentationFormat>
  <Paragraphs>185</Paragraphs>
  <Slides>29</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Arabic Typesetting</vt:lpstr>
      <vt:lpstr>Arial</vt:lpstr>
      <vt:lpstr>Calibri</vt:lpstr>
      <vt:lpstr>inherit</vt:lpstr>
      <vt:lpstr>Inter</vt:lpstr>
      <vt:lpstr>Marianne</vt:lpstr>
      <vt:lpstr>Montserrat</vt:lpstr>
      <vt:lpstr>Open Sans</vt:lpstr>
      <vt:lpstr>Roboto</vt:lpstr>
      <vt:lpstr>Trebuchet MS</vt:lpstr>
      <vt:lpstr>Wingdings</vt:lpstr>
      <vt:lpstr>Berlin</vt:lpstr>
      <vt:lpstr>Connaissance de sa structure au plan sportif et éducatif </vt:lpstr>
      <vt:lpstr>Introduction </vt:lpstr>
      <vt:lpstr> Quel type de structure </vt:lpstr>
      <vt:lpstr> Quel type de structure </vt:lpstr>
      <vt:lpstr>Connaissance de sa structure  sur le plan sportif </vt:lpstr>
      <vt:lpstr> Intérêt de la pratique sportive  </vt:lpstr>
      <vt:lpstr> Intérêt de la pratique sportive  </vt:lpstr>
      <vt:lpstr>Présentation PowerPoint</vt:lpstr>
      <vt:lpstr>Présentation PowerPoint</vt:lpstr>
      <vt:lpstr>Le sport de haut niveau c’est quoi ? </vt:lpstr>
      <vt:lpstr>Les critères d’analyse des demandes de reconnaissance de haut niveau </vt:lpstr>
      <vt:lpstr>Reconnaissance du caractère de haut niveau </vt:lpstr>
      <vt:lpstr>Concrètement, quels interêts ?</vt:lpstr>
      <vt:lpstr>Le sport santé c’est quoi ? </vt:lpstr>
      <vt:lpstr>Présentation PowerPoint</vt:lpstr>
      <vt:lpstr>Handicap, osons le sport </vt:lpstr>
      <vt:lpstr>Bénéfices du sport pour les personnes en situation de handicapes </vt:lpstr>
      <vt:lpstr>Accueillir des personnes en situation de handicap </vt:lpstr>
      <vt:lpstr>L’encadrement </vt:lpstr>
      <vt:lpstr>Matériel adapté aux sportif en situation de handicap, </vt:lpstr>
      <vt:lpstr>Aide financières</vt:lpstr>
      <vt:lpstr>Aide financières</vt:lpstr>
      <vt:lpstr>Connaissance de sa structure  sur le plan éducatif </vt:lpstr>
      <vt:lpstr>. Les piliers de l’éducation</vt:lpstr>
      <vt:lpstr>Notion de vivre ensemble</vt:lpstr>
      <vt:lpstr>Et si la lutte contre le décrochage scolaire passait par le sport ? </vt:lpstr>
      <vt:lpstr>Formations </vt:lpstr>
      <vt:lpstr>Projet éducatif / projet pédagogique / didactique </vt:lpstr>
      <vt:lpstr>Exercice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Connaissance de sa structure au plan sportif et éducatif </dc:title>
  <dc:creator>carolina Prestia</dc:creator>
  <cp:lastModifiedBy>Jo Prestia</cp:lastModifiedBy>
  <cp:revision>13</cp:revision>
  <dcterms:created xsi:type="dcterms:W3CDTF">2023-09-19T12:05:06Z</dcterms:created>
  <dcterms:modified xsi:type="dcterms:W3CDTF">2023-10-19T15:56:24Z</dcterms:modified>
</cp:coreProperties>
</file>