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0" r:id="rId1"/>
  </p:sldMasterIdLst>
  <p:sldIdLst>
    <p:sldId id="257" r:id="rId2"/>
    <p:sldId id="258" r:id="rId3"/>
    <p:sldId id="259" r:id="rId4"/>
    <p:sldId id="262" r:id="rId5"/>
    <p:sldId id="263" r:id="rId6"/>
    <p:sldId id="264" r:id="rId7"/>
    <p:sldId id="260" r:id="rId8"/>
    <p:sldId id="261" r:id="rId9"/>
    <p:sldId id="265" r:id="rId10"/>
    <p:sldId id="266" r:id="rId11"/>
    <p:sldId id="267" r:id="rId12"/>
    <p:sldId id="277" r:id="rId13"/>
    <p:sldId id="278" r:id="rId14"/>
    <p:sldId id="268" r:id="rId15"/>
    <p:sldId id="279" r:id="rId16"/>
    <p:sldId id="269" r:id="rId17"/>
    <p:sldId id="280" r:id="rId18"/>
    <p:sldId id="270" r:id="rId19"/>
    <p:sldId id="272" r:id="rId20"/>
    <p:sldId id="273"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fr-FR"/>
              <a:t>Modifiez le style du titre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5/3/23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‹N°›</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15798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5/3/23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22319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5/3/23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03522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5/3/23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0978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fr-FR"/>
              <a:t>Modifiez le style du titre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E5059C3-6A89-4494-99FF-5A4D6FFD50EB}" type="datetimeFigureOut">
              <a:rPr lang="en-US" dirty="0"/>
              <a:t>5/3/23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414721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fr-FR"/>
              <a:t>Modifiez le style du titre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5/3/23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72377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fr-FR"/>
              <a:t>Modifiez le style du titre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609285" y="2851331"/>
            <a:ext cx="3893623" cy="30714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666635" y="2851331"/>
            <a:ext cx="3899798" cy="30714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5/3/23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88980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5/3/23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966128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5/3/23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408263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7D525BB-DA17-4BA0-B3C8-3AC3ABC827E6}" type="datetimeFigureOut">
              <a:rPr lang="en-US" dirty="0"/>
              <a:t>5/3/23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8689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16C4C9A-3960-41CF-A4E9-2A8FB932454B}" type="datetimeFigureOut">
              <a:rPr lang="en-US" dirty="0"/>
              <a:t>5/3/23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578931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5/3/23</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‹N°›</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460134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p:nvSpPr>
          <p:cNvPr id="22" name="Rectangle 21">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124" y="487443"/>
            <a:ext cx="5841548" cy="584154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26" name="Picture 25">
            <a:extLst>
              <a:ext uri="{FF2B5EF4-FFF2-40B4-BE49-F238E27FC236}">
                <a16:creationId xmlns:a16="http://schemas.microsoft.com/office/drawing/2014/main" id="{15ADB788-8569-409E-862D-665AD53C9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re 1">
            <a:extLst>
              <a:ext uri="{FF2B5EF4-FFF2-40B4-BE49-F238E27FC236}">
                <a16:creationId xmlns:a16="http://schemas.microsoft.com/office/drawing/2014/main" id="{C7316279-38A4-FB49-F8C3-0D0ACFFB2623}"/>
              </a:ext>
            </a:extLst>
          </p:cNvPr>
          <p:cNvSpPr>
            <a:spLocks noGrp="1"/>
          </p:cNvSpPr>
          <p:nvPr>
            <p:ph type="title"/>
          </p:nvPr>
        </p:nvSpPr>
        <p:spPr>
          <a:xfrm>
            <a:off x="2735250" y="2328333"/>
            <a:ext cx="4715422" cy="2492088"/>
          </a:xfrm>
        </p:spPr>
        <p:txBody>
          <a:bodyPr vert="horz" lIns="91440" tIns="45720" rIns="91440" bIns="45720" rtlCol="0" anchor="t">
            <a:normAutofit/>
          </a:bodyPr>
          <a:lstStyle/>
          <a:p>
            <a:pPr algn="l"/>
            <a:r>
              <a:rPr lang="fr-FR" sz="6600" dirty="0">
                <a:solidFill>
                  <a:srgbClr val="1F2D29"/>
                </a:solidFill>
              </a:rPr>
              <a:t>Préparation physique </a:t>
            </a:r>
            <a:endParaRPr lang="en-US" sz="6600" dirty="0">
              <a:solidFill>
                <a:srgbClr val="1F2D29"/>
              </a:solidFill>
            </a:endParaRPr>
          </a:p>
        </p:txBody>
      </p:sp>
      <p:sp>
        <p:nvSpPr>
          <p:cNvPr id="28" name="Rectangle 27">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ight Triangle 29">
            <a:extLst>
              <a:ext uri="{FF2B5EF4-FFF2-40B4-BE49-F238E27FC236}">
                <a16:creationId xmlns:a16="http://schemas.microsoft.com/office/drawing/2014/main" id="{2663C086-1480-4E81-BD6F-3E43A4C38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5313" y="2747897"/>
            <a:ext cx="353147" cy="353147"/>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33282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7CA64-EC6D-51A3-F42B-65CC12A6FF74}"/>
              </a:ext>
            </a:extLst>
          </p:cNvPr>
          <p:cNvSpPr>
            <a:spLocks noGrp="1"/>
          </p:cNvSpPr>
          <p:nvPr>
            <p:ph type="title"/>
          </p:nvPr>
        </p:nvSpPr>
        <p:spPr>
          <a:xfrm>
            <a:off x="2151121" y="334919"/>
            <a:ext cx="9166820" cy="1077229"/>
          </a:xfrm>
        </p:spPr>
        <p:txBody>
          <a:bodyPr vert="horz" lIns="91440" tIns="45720" rIns="91440" bIns="45720" rtlCol="0" anchor="t">
            <a:noAutofit/>
          </a:bodyPr>
          <a:lstStyle/>
          <a:p>
            <a:pPr algn="l"/>
            <a:r>
              <a:rPr lang="fr-FR" sz="6600" u="sng" dirty="0"/>
              <a:t>Exemple de test </a:t>
            </a:r>
            <a:endParaRPr lang="en-US" sz="6600" u="sng" dirty="0"/>
          </a:p>
        </p:txBody>
      </p:sp>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581275" y="1885285"/>
            <a:ext cx="9400489" cy="4775990"/>
          </a:xfrm>
        </p:spPr>
        <p:txBody>
          <a:bodyPr>
            <a:normAutofit/>
          </a:bodyPr>
          <a:lstStyle/>
          <a:p>
            <a:pPr marL="0" indent="0">
              <a:buNone/>
            </a:pPr>
            <a:r>
              <a:rPr lang="fr-FR" b="1" i="1" u="sng" dirty="0"/>
              <a:t>Test Cooper </a:t>
            </a:r>
            <a:r>
              <a:rPr lang="fr-FR" dirty="0"/>
              <a:t>: ce test consiste à parcourir la plus grande distance en 12min pour en déduire la VO2 max = (distance en mètre – 509,9/44,73) </a:t>
            </a:r>
          </a:p>
          <a:p>
            <a:pPr marL="0" indent="0">
              <a:buNone/>
            </a:pPr>
            <a:r>
              <a:rPr lang="fr-FR" b="1" i="1" u="sng" dirty="0"/>
              <a:t>Test Luc léger</a:t>
            </a:r>
            <a:r>
              <a:rPr lang="fr-FR" dirty="0"/>
              <a:t> : permet de calculer la VMA et VO2 max, 2 plot espace 20m bande sonore </a:t>
            </a:r>
          </a:p>
        </p:txBody>
      </p:sp>
    </p:spTree>
    <p:extLst>
      <p:ext uri="{BB962C8B-B14F-4D97-AF65-F5344CB8AC3E}">
        <p14:creationId xmlns:p14="http://schemas.microsoft.com/office/powerpoint/2010/main" val="359914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7CA64-EC6D-51A3-F42B-65CC12A6FF74}"/>
              </a:ext>
            </a:extLst>
          </p:cNvPr>
          <p:cNvSpPr>
            <a:spLocks noGrp="1"/>
          </p:cNvSpPr>
          <p:nvPr>
            <p:ph type="title"/>
          </p:nvPr>
        </p:nvSpPr>
        <p:spPr>
          <a:xfrm>
            <a:off x="984872" y="0"/>
            <a:ext cx="10222255" cy="1657238"/>
          </a:xfrm>
        </p:spPr>
        <p:txBody>
          <a:bodyPr vert="horz" lIns="91440" tIns="45720" rIns="91440" bIns="45720" rtlCol="0" anchor="t">
            <a:noAutofit/>
          </a:bodyPr>
          <a:lstStyle/>
          <a:p>
            <a:pPr algn="l"/>
            <a:r>
              <a:rPr lang="fr-FR" sz="6600" u="sng" dirty="0"/>
              <a:t>Développer la force maximal </a:t>
            </a:r>
            <a:endParaRPr lang="en-US" sz="6600" u="sng" dirty="0"/>
          </a:p>
        </p:txBody>
      </p:sp>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581275" y="1885285"/>
            <a:ext cx="9400489" cy="4775990"/>
          </a:xfrm>
        </p:spPr>
        <p:txBody>
          <a:bodyPr>
            <a:normAutofit/>
          </a:bodyPr>
          <a:lstStyle/>
          <a:p>
            <a:pPr marL="0" indent="0">
              <a:buNone/>
            </a:pPr>
            <a:r>
              <a:rPr lang="fr-FR" b="1" u="sng" dirty="0"/>
              <a:t>Définition</a:t>
            </a:r>
            <a:r>
              <a:rPr lang="fr-FR" dirty="0"/>
              <a:t> : capacité du muscle à </a:t>
            </a:r>
            <a:r>
              <a:rPr lang="fr-FR" dirty="0">
                <a:solidFill>
                  <a:schemeClr val="accent1">
                    <a:lumMod val="75000"/>
                  </a:schemeClr>
                </a:solidFill>
              </a:rPr>
              <a:t>générer une tension interne</a:t>
            </a:r>
            <a:r>
              <a:rPr lang="fr-FR" dirty="0"/>
              <a:t> suite à une </a:t>
            </a:r>
            <a:r>
              <a:rPr lang="fr-FR" dirty="0">
                <a:solidFill>
                  <a:schemeClr val="accent1">
                    <a:lumMod val="75000"/>
                  </a:schemeClr>
                </a:solidFill>
              </a:rPr>
              <a:t>stimulation nerveuse</a:t>
            </a:r>
            <a:r>
              <a:rPr lang="fr-FR" dirty="0"/>
              <a:t> par apport à un </a:t>
            </a:r>
            <a:r>
              <a:rPr lang="fr-FR" dirty="0">
                <a:solidFill>
                  <a:schemeClr val="accent1">
                    <a:lumMod val="75000"/>
                  </a:schemeClr>
                </a:solidFill>
              </a:rPr>
              <a:t>segment corporel </a:t>
            </a:r>
            <a:r>
              <a:rPr lang="fr-FR" dirty="0"/>
              <a:t>et où une </a:t>
            </a:r>
            <a:r>
              <a:rPr lang="fr-FR" dirty="0">
                <a:solidFill>
                  <a:schemeClr val="accent1">
                    <a:lumMod val="75000"/>
                  </a:schemeClr>
                </a:solidFill>
              </a:rPr>
              <a:t>charge additionnel externe </a:t>
            </a:r>
          </a:p>
          <a:p>
            <a:pPr marL="0" indent="0">
              <a:buNone/>
            </a:pPr>
            <a:r>
              <a:rPr lang="fr-FR" dirty="0"/>
              <a:t>La tension musculaire donc la force est influencé par plusieurs paramètre : </a:t>
            </a:r>
          </a:p>
          <a:p>
            <a:pPr>
              <a:buFontTx/>
              <a:buChar char="-"/>
            </a:pPr>
            <a:r>
              <a:rPr lang="fr-FR" dirty="0"/>
              <a:t>Nerveux,  stimulation et coordination des unités motrice </a:t>
            </a:r>
          </a:p>
          <a:p>
            <a:pPr>
              <a:buFontTx/>
              <a:buChar char="-"/>
            </a:pPr>
            <a:r>
              <a:rPr lang="fr-FR" dirty="0"/>
              <a:t>Musculo tendineux, génération et transmission de la tension </a:t>
            </a:r>
          </a:p>
          <a:p>
            <a:pPr>
              <a:buFontTx/>
              <a:buChar char="-"/>
            </a:pPr>
            <a:r>
              <a:rPr lang="fr-FR" dirty="0"/>
              <a:t>Hormonal , croissance et apport en énergie </a:t>
            </a:r>
          </a:p>
          <a:p>
            <a:pPr marL="0" indent="0">
              <a:buNone/>
            </a:pPr>
            <a:endParaRPr lang="fr-FR" dirty="0">
              <a:solidFill>
                <a:srgbClr val="FF0000"/>
              </a:solidFill>
            </a:endParaRPr>
          </a:p>
        </p:txBody>
      </p:sp>
    </p:spTree>
    <p:extLst>
      <p:ext uri="{BB962C8B-B14F-4D97-AF65-F5344CB8AC3E}">
        <p14:creationId xmlns:p14="http://schemas.microsoft.com/office/powerpoint/2010/main" val="396346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9628A5D-8B19-6F8B-E5BE-CE78D20FA6A9}"/>
              </a:ext>
            </a:extLst>
          </p:cNvPr>
          <p:cNvSpPr>
            <a:spLocks noGrp="1"/>
          </p:cNvSpPr>
          <p:nvPr>
            <p:ph idx="1"/>
          </p:nvPr>
        </p:nvSpPr>
        <p:spPr>
          <a:xfrm>
            <a:off x="1473487" y="1276477"/>
            <a:ext cx="8923081" cy="4575484"/>
          </a:xfrm>
        </p:spPr>
        <p:txBody>
          <a:bodyPr>
            <a:normAutofit lnSpcReduction="10000"/>
          </a:bodyPr>
          <a:lstStyle/>
          <a:p>
            <a:pPr marL="0" indent="0">
              <a:buNone/>
            </a:pPr>
            <a:r>
              <a:rPr lang="fr-FR" b="1" u="sng" dirty="0"/>
              <a:t>Que se passe t’il si nous gagnons en force ? </a:t>
            </a:r>
          </a:p>
          <a:p>
            <a:pPr marL="0" indent="0">
              <a:buNone/>
            </a:pPr>
            <a:r>
              <a:rPr lang="fr-FR" dirty="0"/>
              <a:t>Nous serons capable d’effectuer des mouvements avec d’avantage d’aisance et avec des charges plus conséquente </a:t>
            </a:r>
          </a:p>
          <a:p>
            <a:pPr marL="0" indent="0">
              <a:buNone/>
            </a:pPr>
            <a:r>
              <a:rPr lang="fr-FR" b="1" u="sng" dirty="0"/>
              <a:t>Force maximale concentrique</a:t>
            </a:r>
            <a:r>
              <a:rPr lang="fr-FR" dirty="0"/>
              <a:t> : mise en action du plus grand nombre d’unité contractiles au sein du même muscle afin de produire la plus grande tension, permettant le rapprochement des sagement </a:t>
            </a:r>
          </a:p>
          <a:p>
            <a:pPr marL="0" indent="0">
              <a:buNone/>
            </a:pPr>
            <a:r>
              <a:rPr lang="fr-FR" b="1" u="sng" dirty="0"/>
              <a:t>Force maximale isométrique : </a:t>
            </a:r>
            <a:r>
              <a:rPr lang="fr-FR" dirty="0"/>
              <a:t>mise en action du plus grand nombre d’unité contractiles au sein même muscle afin de produire la plus grande tension statique (pas de mouvements, exemple grainage)</a:t>
            </a:r>
          </a:p>
          <a:p>
            <a:pPr marL="0" indent="0">
              <a:buNone/>
            </a:pPr>
            <a:r>
              <a:rPr lang="fr-FR" b="1" u="sng" dirty="0"/>
              <a:t>Force maximale excentrique le </a:t>
            </a:r>
            <a:r>
              <a:rPr lang="fr-FR" dirty="0"/>
              <a:t>plus grande tension musculaire que le muscle peut subir avant sa rupture </a:t>
            </a:r>
          </a:p>
        </p:txBody>
      </p:sp>
    </p:spTree>
    <p:extLst>
      <p:ext uri="{BB962C8B-B14F-4D97-AF65-F5344CB8AC3E}">
        <p14:creationId xmlns:p14="http://schemas.microsoft.com/office/powerpoint/2010/main" val="144617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909D6-0D6B-B522-D7D0-B072FAC4D61C}"/>
              </a:ext>
            </a:extLst>
          </p:cNvPr>
          <p:cNvSpPr>
            <a:spLocks noGrp="1"/>
          </p:cNvSpPr>
          <p:nvPr>
            <p:ph type="title"/>
          </p:nvPr>
        </p:nvSpPr>
        <p:spPr/>
        <p:txBody>
          <a:bodyPr/>
          <a:lstStyle/>
          <a:p>
            <a:pPr algn="ctr"/>
            <a:r>
              <a:rPr lang="fr-FR" b="1" i="1" u="sng" dirty="0"/>
              <a:t>Exemple </a:t>
            </a:r>
          </a:p>
        </p:txBody>
      </p:sp>
      <p:sp>
        <p:nvSpPr>
          <p:cNvPr id="3" name="Espace réservé du contenu 2">
            <a:extLst>
              <a:ext uri="{FF2B5EF4-FFF2-40B4-BE49-F238E27FC236}">
                <a16:creationId xmlns:a16="http://schemas.microsoft.com/office/drawing/2014/main" id="{D203A7C9-9A68-EA33-F27F-62B36E84BEB9}"/>
              </a:ext>
            </a:extLst>
          </p:cNvPr>
          <p:cNvSpPr>
            <a:spLocks noGrp="1"/>
          </p:cNvSpPr>
          <p:nvPr>
            <p:ph idx="1"/>
          </p:nvPr>
        </p:nvSpPr>
        <p:spPr/>
        <p:txBody>
          <a:bodyPr anchor="t"/>
          <a:lstStyle/>
          <a:p>
            <a:r>
              <a:rPr lang="fr-FR" dirty="0"/>
              <a:t>Perfectionnement du recrutement, synchronisation des unités motrices. Effort bref et de grande intensité 1-3 répétitions avec des charges proche du max </a:t>
            </a:r>
          </a:p>
          <a:p>
            <a:r>
              <a:rPr lang="fr-FR" dirty="0"/>
              <a:t>Les efforts sont important et répétés et d’intensité sous maximal, 5-10 répétitions avec des charges environs 70% de la 1RM</a:t>
            </a:r>
          </a:p>
        </p:txBody>
      </p:sp>
    </p:spTree>
    <p:extLst>
      <p:ext uri="{BB962C8B-B14F-4D97-AF65-F5344CB8AC3E}">
        <p14:creationId xmlns:p14="http://schemas.microsoft.com/office/powerpoint/2010/main" val="2068290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7CA64-EC6D-51A3-F42B-65CC12A6FF74}"/>
              </a:ext>
            </a:extLst>
          </p:cNvPr>
          <p:cNvSpPr>
            <a:spLocks noGrp="1"/>
          </p:cNvSpPr>
          <p:nvPr>
            <p:ph type="title"/>
          </p:nvPr>
        </p:nvSpPr>
        <p:spPr>
          <a:xfrm>
            <a:off x="984872" y="0"/>
            <a:ext cx="10222255" cy="1657238"/>
          </a:xfrm>
        </p:spPr>
        <p:txBody>
          <a:bodyPr vert="horz" lIns="91440" tIns="45720" rIns="91440" bIns="45720" rtlCol="0" anchor="t">
            <a:noAutofit/>
          </a:bodyPr>
          <a:lstStyle/>
          <a:p>
            <a:pPr algn="l"/>
            <a:r>
              <a:rPr lang="fr-FR" sz="6600" u="sng" dirty="0"/>
              <a:t>Développer la force explosive  </a:t>
            </a:r>
            <a:endParaRPr lang="en-US" sz="6600" u="sng" dirty="0"/>
          </a:p>
        </p:txBody>
      </p:sp>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581275" y="1885285"/>
            <a:ext cx="9400489" cy="4775990"/>
          </a:xfrm>
        </p:spPr>
        <p:txBody>
          <a:bodyPr>
            <a:normAutofit/>
          </a:bodyPr>
          <a:lstStyle/>
          <a:p>
            <a:pPr marL="0" indent="0">
              <a:buNone/>
            </a:pPr>
            <a:r>
              <a:rPr lang="fr-FR" b="1" u="sng" dirty="0"/>
              <a:t>Définition</a:t>
            </a:r>
            <a:r>
              <a:rPr lang="fr-FR" dirty="0"/>
              <a:t> : c’est la capacité à produire la plus grande accélération sur sois même ou sur un engin. </a:t>
            </a:r>
          </a:p>
          <a:p>
            <a:pPr marL="0" indent="0">
              <a:buNone/>
            </a:pPr>
            <a:r>
              <a:rPr lang="fr-FR" dirty="0"/>
              <a:t>Vous devez être capable de propulser votre corps le plus puissamment possible soit faire accélérer un objet le plus rapidement possible. </a:t>
            </a:r>
          </a:p>
          <a:p>
            <a:pPr marL="0" indent="0">
              <a:buNone/>
            </a:pPr>
            <a:r>
              <a:rPr lang="fr-FR" i="1" u="sng" dirty="0"/>
              <a:t>Pas de puissance explosive si : </a:t>
            </a:r>
          </a:p>
          <a:p>
            <a:pPr marL="0" indent="0">
              <a:buNone/>
            </a:pPr>
            <a:r>
              <a:rPr lang="fr-FR" dirty="0"/>
              <a:t>Vous ne quittez pas le sol </a:t>
            </a:r>
          </a:p>
          <a:p>
            <a:pPr marL="0" indent="0">
              <a:buNone/>
            </a:pPr>
            <a:r>
              <a:rPr lang="fr-FR" dirty="0"/>
              <a:t>L’objet que vous tenez n’est pas propulsé </a:t>
            </a:r>
          </a:p>
          <a:p>
            <a:pPr marL="0" indent="0">
              <a:buNone/>
            </a:pPr>
            <a:r>
              <a:rPr lang="fr-FR" dirty="0"/>
              <a:t>Corrélation entre la force maximale et la force explosive. Les athlètes les plus fort sont en général les plus rapides. </a:t>
            </a:r>
          </a:p>
        </p:txBody>
      </p:sp>
    </p:spTree>
    <p:extLst>
      <p:ext uri="{BB962C8B-B14F-4D97-AF65-F5344CB8AC3E}">
        <p14:creationId xmlns:p14="http://schemas.microsoft.com/office/powerpoint/2010/main" val="693934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464124-794F-76EB-12B5-3B594432EB58}"/>
              </a:ext>
            </a:extLst>
          </p:cNvPr>
          <p:cNvSpPr>
            <a:spLocks noGrp="1"/>
          </p:cNvSpPr>
          <p:nvPr>
            <p:ph type="title"/>
          </p:nvPr>
        </p:nvSpPr>
        <p:spPr/>
        <p:txBody>
          <a:bodyPr/>
          <a:lstStyle/>
          <a:p>
            <a:pPr algn="ctr"/>
            <a:r>
              <a:rPr lang="fr-FR" b="1" i="1" u="sng" dirty="0"/>
              <a:t>Exemple </a:t>
            </a:r>
          </a:p>
        </p:txBody>
      </p:sp>
      <p:sp>
        <p:nvSpPr>
          <p:cNvPr id="3" name="Espace réservé du contenu 2">
            <a:extLst>
              <a:ext uri="{FF2B5EF4-FFF2-40B4-BE49-F238E27FC236}">
                <a16:creationId xmlns:a16="http://schemas.microsoft.com/office/drawing/2014/main" id="{F0B69153-671D-838C-B699-F865AFC66C9F}"/>
              </a:ext>
            </a:extLst>
          </p:cNvPr>
          <p:cNvSpPr>
            <a:spLocks noGrp="1"/>
          </p:cNvSpPr>
          <p:nvPr>
            <p:ph idx="1"/>
          </p:nvPr>
        </p:nvSpPr>
        <p:spPr/>
        <p:txBody>
          <a:bodyPr/>
          <a:lstStyle/>
          <a:p>
            <a:r>
              <a:rPr lang="fr-FR" dirty="0"/>
              <a:t>L’objectif étant d’effectuer un mouvement avec le plus de force possible dans le temps le plus court possible. Comme le boxeur doit frapper son adversaire le plus rapidement possible et avec le plus de force possible </a:t>
            </a:r>
          </a:p>
          <a:p>
            <a:r>
              <a:rPr lang="fr-FR" dirty="0"/>
              <a:t>Plus l’impulsion est grande plus </a:t>
            </a:r>
            <a:r>
              <a:rPr lang="fr-FR" dirty="0" err="1"/>
              <a:t>l’explosivité</a:t>
            </a:r>
            <a:r>
              <a:rPr lang="fr-FR" dirty="0"/>
              <a:t> est travaillé</a:t>
            </a:r>
          </a:p>
          <a:p>
            <a:r>
              <a:rPr lang="fr-FR" dirty="0"/>
              <a:t> Travail avec élastiques </a:t>
            </a:r>
          </a:p>
          <a:p>
            <a:r>
              <a:rPr lang="fr-FR" dirty="0"/>
              <a:t>Travail en </a:t>
            </a:r>
            <a:r>
              <a:rPr lang="fr-FR" dirty="0" err="1"/>
              <a:t>pliométrie</a:t>
            </a:r>
            <a:r>
              <a:rPr lang="fr-FR" dirty="0"/>
              <a:t>, </a:t>
            </a:r>
          </a:p>
        </p:txBody>
      </p:sp>
    </p:spTree>
    <p:extLst>
      <p:ext uri="{BB962C8B-B14F-4D97-AF65-F5344CB8AC3E}">
        <p14:creationId xmlns:p14="http://schemas.microsoft.com/office/powerpoint/2010/main" val="3341104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7CA64-EC6D-51A3-F42B-65CC12A6FF74}"/>
              </a:ext>
            </a:extLst>
          </p:cNvPr>
          <p:cNvSpPr>
            <a:spLocks noGrp="1"/>
          </p:cNvSpPr>
          <p:nvPr>
            <p:ph type="title"/>
          </p:nvPr>
        </p:nvSpPr>
        <p:spPr>
          <a:xfrm>
            <a:off x="984872" y="0"/>
            <a:ext cx="10222255" cy="1657238"/>
          </a:xfrm>
        </p:spPr>
        <p:txBody>
          <a:bodyPr vert="horz" lIns="91440" tIns="45720" rIns="91440" bIns="45720" rtlCol="0" anchor="t">
            <a:noAutofit/>
          </a:bodyPr>
          <a:lstStyle/>
          <a:p>
            <a:pPr algn="l"/>
            <a:r>
              <a:rPr lang="fr-FR" sz="6600" u="sng" dirty="0"/>
              <a:t>Développer la vitesse </a:t>
            </a:r>
            <a:endParaRPr lang="en-US" sz="6600" u="sng" dirty="0"/>
          </a:p>
        </p:txBody>
      </p:sp>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395755" y="1657238"/>
            <a:ext cx="9400489" cy="4775990"/>
          </a:xfrm>
        </p:spPr>
        <p:txBody>
          <a:bodyPr>
            <a:normAutofit fontScale="85000" lnSpcReduction="10000"/>
          </a:bodyPr>
          <a:lstStyle/>
          <a:p>
            <a:pPr marL="0" indent="0">
              <a:buNone/>
            </a:pPr>
            <a:r>
              <a:rPr lang="fr-FR" b="1" u="sng" dirty="0"/>
              <a:t>Définition</a:t>
            </a:r>
            <a:r>
              <a:rPr lang="fr-FR" dirty="0"/>
              <a:t> : Faculté de faire parcourir à son corps ou à ses membres la plus grande distance dans un temps donné ou d’effectuer le temps le plus court sur une distance donnée. </a:t>
            </a:r>
          </a:p>
          <a:p>
            <a:pPr marL="0" indent="0">
              <a:buNone/>
            </a:pPr>
            <a:r>
              <a:rPr lang="fr-FR" dirty="0"/>
              <a:t>Développer sa vitesse sans la musculation semble faire apparaître certaine limite, pour cela il faut travailler deux méthodes de musculation afin d’améliorer sa vitesse exercices avec force horizontal et verticale. </a:t>
            </a:r>
          </a:p>
          <a:p>
            <a:pPr marL="0" indent="0">
              <a:buNone/>
            </a:pPr>
            <a:endParaRPr lang="fr-FR" dirty="0"/>
          </a:p>
          <a:p>
            <a:pPr marL="0" indent="0">
              <a:buNone/>
            </a:pPr>
            <a:r>
              <a:rPr lang="fr-FR" u="sng" dirty="0"/>
              <a:t>Les étapes de la vitesse : </a:t>
            </a:r>
          </a:p>
          <a:p>
            <a:pPr>
              <a:buFontTx/>
              <a:buChar char="-"/>
            </a:pPr>
            <a:r>
              <a:rPr lang="fr-FR" dirty="0"/>
              <a:t>Départ </a:t>
            </a:r>
          </a:p>
          <a:p>
            <a:pPr>
              <a:buFontTx/>
              <a:buChar char="-"/>
            </a:pPr>
            <a:r>
              <a:rPr lang="fr-FR" dirty="0"/>
              <a:t>Accélération </a:t>
            </a:r>
          </a:p>
          <a:p>
            <a:pPr>
              <a:buFontTx/>
              <a:buChar char="-"/>
            </a:pPr>
            <a:r>
              <a:rPr lang="fr-FR" dirty="0"/>
              <a:t>Vitesse max </a:t>
            </a:r>
          </a:p>
          <a:p>
            <a:pPr>
              <a:buFontTx/>
              <a:buChar char="-"/>
            </a:pPr>
            <a:r>
              <a:rPr lang="fr-FR" dirty="0"/>
              <a:t>Maintien vitesse et décélération </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200175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8D55F49-4C4B-332D-A6CE-6B4FD85E4F7B}"/>
              </a:ext>
            </a:extLst>
          </p:cNvPr>
          <p:cNvSpPr>
            <a:spLocks noGrp="1"/>
          </p:cNvSpPr>
          <p:nvPr>
            <p:ph idx="1"/>
          </p:nvPr>
        </p:nvSpPr>
        <p:spPr/>
        <p:txBody>
          <a:bodyPr>
            <a:normAutofit/>
          </a:bodyPr>
          <a:lstStyle/>
          <a:p>
            <a:pPr marL="0" indent="0">
              <a:buNone/>
            </a:pPr>
            <a:r>
              <a:rPr lang="fr-FR" b="1" i="1" u="sng" dirty="0"/>
              <a:t>Influence sur la vitesse : </a:t>
            </a:r>
          </a:p>
          <a:p>
            <a:pPr>
              <a:buFontTx/>
              <a:buChar char="-"/>
            </a:pPr>
            <a:r>
              <a:rPr lang="fr-FR" dirty="0"/>
              <a:t>Temps de réaction : il est différente selon les signaux </a:t>
            </a:r>
          </a:p>
          <a:p>
            <a:pPr>
              <a:buFontTx/>
              <a:buChar char="-"/>
            </a:pPr>
            <a:r>
              <a:rPr lang="fr-FR" dirty="0"/>
              <a:t>Vitesse gestuelle : temps nécessaire pour exécuter un mouvement </a:t>
            </a:r>
          </a:p>
          <a:p>
            <a:pPr>
              <a:buFontTx/>
              <a:buChar char="-"/>
            </a:pPr>
            <a:r>
              <a:rPr lang="fr-FR" dirty="0"/>
              <a:t>Fréquence gestuelle : nombre de coup sur un temps donnés </a:t>
            </a:r>
          </a:p>
          <a:p>
            <a:pPr>
              <a:buFontTx/>
              <a:buChar char="-"/>
            </a:pPr>
            <a:r>
              <a:rPr lang="fr-FR" dirty="0"/>
              <a:t>Énergétique </a:t>
            </a:r>
          </a:p>
          <a:p>
            <a:pPr>
              <a:buFontTx/>
              <a:buChar char="-"/>
            </a:pPr>
            <a:endParaRPr lang="fr-FR" dirty="0"/>
          </a:p>
          <a:p>
            <a:pPr marL="0" indent="0">
              <a:buNone/>
            </a:pPr>
            <a:endParaRPr lang="fr-FR" dirty="0"/>
          </a:p>
          <a:p>
            <a:endParaRPr lang="fr-FR" dirty="0"/>
          </a:p>
        </p:txBody>
      </p:sp>
    </p:spTree>
    <p:extLst>
      <p:ext uri="{BB962C8B-B14F-4D97-AF65-F5344CB8AC3E}">
        <p14:creationId xmlns:p14="http://schemas.microsoft.com/office/powerpoint/2010/main" val="160299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7CA64-EC6D-51A3-F42B-65CC12A6FF74}"/>
              </a:ext>
            </a:extLst>
          </p:cNvPr>
          <p:cNvSpPr>
            <a:spLocks noGrp="1"/>
          </p:cNvSpPr>
          <p:nvPr>
            <p:ph type="title"/>
          </p:nvPr>
        </p:nvSpPr>
        <p:spPr>
          <a:xfrm>
            <a:off x="984872" y="0"/>
            <a:ext cx="10222255" cy="1657238"/>
          </a:xfrm>
        </p:spPr>
        <p:txBody>
          <a:bodyPr vert="horz" lIns="91440" tIns="45720" rIns="91440" bIns="45720" rtlCol="0" anchor="t">
            <a:noAutofit/>
          </a:bodyPr>
          <a:lstStyle/>
          <a:p>
            <a:pPr algn="l"/>
            <a:r>
              <a:rPr lang="fr-FR" sz="6600" u="sng" dirty="0"/>
              <a:t>Développer la souplesse </a:t>
            </a:r>
            <a:endParaRPr lang="en-US" sz="6600" u="sng" dirty="0"/>
          </a:p>
        </p:txBody>
      </p:sp>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316691" y="1144452"/>
            <a:ext cx="9400489" cy="2615744"/>
          </a:xfrm>
        </p:spPr>
        <p:txBody>
          <a:bodyPr>
            <a:normAutofit/>
          </a:bodyPr>
          <a:lstStyle/>
          <a:p>
            <a:pPr marL="0" indent="0">
              <a:buNone/>
            </a:pPr>
            <a:r>
              <a:rPr lang="fr-FR" b="1" u="sng" dirty="0"/>
              <a:t>Définition</a:t>
            </a:r>
            <a:r>
              <a:rPr lang="fr-FR" dirty="0"/>
              <a:t> : C’est une qualité physique comme les autres c’est </a:t>
            </a:r>
            <a:r>
              <a:rPr lang="fr-FR" dirty="0">
                <a:solidFill>
                  <a:schemeClr val="accent1">
                    <a:lumMod val="75000"/>
                  </a:schemeClr>
                </a:solidFill>
              </a:rPr>
              <a:t>l’amplitude</a:t>
            </a:r>
            <a:r>
              <a:rPr lang="fr-FR" dirty="0"/>
              <a:t> qu’on peu donner à un </a:t>
            </a:r>
            <a:r>
              <a:rPr lang="fr-FR" dirty="0">
                <a:solidFill>
                  <a:schemeClr val="accent1">
                    <a:lumMod val="75000"/>
                  </a:schemeClr>
                </a:solidFill>
              </a:rPr>
              <a:t>mouvement</a:t>
            </a:r>
            <a:r>
              <a:rPr lang="fr-FR" dirty="0"/>
              <a:t> sans blessures, sans douleurs. </a:t>
            </a:r>
          </a:p>
          <a:p>
            <a:pPr marL="0" indent="0">
              <a:buNone/>
            </a:pPr>
            <a:r>
              <a:rPr lang="fr-FR" dirty="0"/>
              <a:t>Cette qualité peu s’exprimer de façon stable (posture) comme le grand écart </a:t>
            </a:r>
          </a:p>
          <a:p>
            <a:pPr marL="0" indent="0">
              <a:buNone/>
            </a:pPr>
            <a:r>
              <a:rPr lang="fr-FR" dirty="0"/>
              <a:t>Ou instable (en mouvement) comme le high-kick</a:t>
            </a:r>
          </a:p>
        </p:txBody>
      </p:sp>
      <p:sp>
        <p:nvSpPr>
          <p:cNvPr id="6" name="Espace réservé du texte 3">
            <a:extLst>
              <a:ext uri="{FF2B5EF4-FFF2-40B4-BE49-F238E27FC236}">
                <a16:creationId xmlns:a16="http://schemas.microsoft.com/office/drawing/2014/main" id="{356D9B6D-4CBC-0889-B343-D2BE6BCE7B63}"/>
              </a:ext>
            </a:extLst>
          </p:cNvPr>
          <p:cNvSpPr>
            <a:spLocks noGrp="1"/>
          </p:cNvSpPr>
          <p:nvPr/>
        </p:nvSpPr>
        <p:spPr>
          <a:xfrm>
            <a:off x="1996363" y="3925378"/>
            <a:ext cx="8199272" cy="1958539"/>
          </a:xfrm>
          <a:prstGeom prst="rect">
            <a:avLst/>
          </a:prstGeom>
        </p:spPr>
        <p:txBody>
          <a:bodyPr vert="horz" lIns="91440" tIns="45720" rIns="91440" bIns="45720" rtlCol="0" anchor="t">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gn="ctr">
              <a:buNone/>
            </a:pPr>
            <a:r>
              <a:rPr lang="fr-FR" sz="1600" b="1" u="sng" dirty="0"/>
              <a:t>Les facteurs d’influence : </a:t>
            </a:r>
          </a:p>
          <a:p>
            <a:pPr>
              <a:buFont typeface="Arial" panose="020B0604020202020204" pitchFamily="34" charset="0"/>
              <a:buChar char="•"/>
            </a:pPr>
            <a:r>
              <a:rPr lang="fr-FR" sz="1600" dirty="0"/>
              <a:t>anatomique </a:t>
            </a:r>
          </a:p>
          <a:p>
            <a:pPr>
              <a:buFont typeface="Arial" panose="020B0604020202020204" pitchFamily="34" charset="0"/>
              <a:buChar char="•"/>
            </a:pPr>
            <a:r>
              <a:rPr lang="fr-FR" sz="1600" dirty="0"/>
              <a:t>mécanique </a:t>
            </a:r>
          </a:p>
          <a:p>
            <a:pPr>
              <a:buFont typeface="Arial" panose="020B0604020202020204" pitchFamily="34" charset="0"/>
              <a:buChar char="•"/>
            </a:pPr>
            <a:r>
              <a:rPr lang="fr-FR" sz="1600" dirty="0"/>
              <a:t>environnementaux </a:t>
            </a:r>
          </a:p>
          <a:p>
            <a:pPr>
              <a:buFont typeface="Arial" panose="020B0604020202020204" pitchFamily="34" charset="0"/>
              <a:buChar char="•"/>
            </a:pPr>
            <a:r>
              <a:rPr lang="fr-FR" sz="1600" dirty="0"/>
              <a:t>Émotionnel</a:t>
            </a:r>
          </a:p>
        </p:txBody>
      </p:sp>
    </p:spTree>
    <p:extLst>
      <p:ext uri="{BB962C8B-B14F-4D97-AF65-F5344CB8AC3E}">
        <p14:creationId xmlns:p14="http://schemas.microsoft.com/office/powerpoint/2010/main" val="836551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469838" y="202535"/>
            <a:ext cx="9400489" cy="5967547"/>
          </a:xfrm>
        </p:spPr>
        <p:txBody>
          <a:bodyPr anchor="t">
            <a:normAutofit lnSpcReduction="10000"/>
          </a:bodyPr>
          <a:lstStyle/>
          <a:p>
            <a:pPr marL="0" indent="0">
              <a:buNone/>
            </a:pPr>
            <a:r>
              <a:rPr lang="fr-FR" b="1" u="sng" dirty="0"/>
              <a:t>Méthode de développement ou de maintien de la souplesse : </a:t>
            </a:r>
          </a:p>
          <a:p>
            <a:pPr marL="0" indent="0">
              <a:buNone/>
            </a:pPr>
            <a:r>
              <a:rPr lang="fr-FR" b="1" u="sng" dirty="0"/>
              <a:t>Étirement : </a:t>
            </a:r>
            <a:r>
              <a:rPr lang="fr-FR" dirty="0"/>
              <a:t>consiste à </a:t>
            </a:r>
            <a:r>
              <a:rPr lang="fr-FR" dirty="0">
                <a:solidFill>
                  <a:schemeClr val="accent1">
                    <a:lumMod val="75000"/>
                  </a:schemeClr>
                </a:solidFill>
              </a:rPr>
              <a:t>étirer les fibres musculaires </a:t>
            </a:r>
            <a:r>
              <a:rPr lang="fr-FR" dirty="0"/>
              <a:t>pour améliorer leurs </a:t>
            </a:r>
            <a:r>
              <a:rPr lang="fr-FR" dirty="0">
                <a:solidFill>
                  <a:schemeClr val="accent1">
                    <a:lumMod val="75000"/>
                  </a:schemeClr>
                </a:solidFill>
              </a:rPr>
              <a:t>élasticité</a:t>
            </a:r>
            <a:r>
              <a:rPr lang="fr-FR" dirty="0"/>
              <a:t>. Après un effort on s’étire pour redonner sa forme initiale au muscle et réduire les tensions musculaire (risque de courbatures) </a:t>
            </a:r>
          </a:p>
          <a:p>
            <a:pPr marL="0" indent="0">
              <a:buNone/>
            </a:pPr>
            <a:r>
              <a:rPr lang="fr-FR" dirty="0"/>
              <a:t>Plutôt sur un </a:t>
            </a:r>
            <a:r>
              <a:rPr lang="fr-FR" dirty="0">
                <a:solidFill>
                  <a:schemeClr val="accent1">
                    <a:lumMod val="75000"/>
                  </a:schemeClr>
                </a:solidFill>
              </a:rPr>
              <a:t>muscle chaud</a:t>
            </a:r>
            <a:r>
              <a:rPr lang="fr-FR" dirty="0"/>
              <a:t>, on l’utilise en </a:t>
            </a:r>
            <a:r>
              <a:rPr lang="fr-FR" dirty="0">
                <a:solidFill>
                  <a:schemeClr val="accent1">
                    <a:lumMod val="75000"/>
                  </a:schemeClr>
                </a:solidFill>
              </a:rPr>
              <a:t>début</a:t>
            </a:r>
            <a:r>
              <a:rPr lang="fr-FR" dirty="0"/>
              <a:t> avec des étirement </a:t>
            </a:r>
            <a:r>
              <a:rPr lang="fr-FR" dirty="0">
                <a:solidFill>
                  <a:schemeClr val="accent1">
                    <a:lumMod val="75000"/>
                  </a:schemeClr>
                </a:solidFill>
              </a:rPr>
              <a:t>actif</a:t>
            </a:r>
            <a:r>
              <a:rPr lang="fr-FR" dirty="0"/>
              <a:t> ou en </a:t>
            </a:r>
            <a:r>
              <a:rPr lang="fr-FR" dirty="0">
                <a:solidFill>
                  <a:schemeClr val="accent1">
                    <a:lumMod val="75000"/>
                  </a:schemeClr>
                </a:solidFill>
              </a:rPr>
              <a:t>fin</a:t>
            </a:r>
            <a:r>
              <a:rPr lang="fr-FR" dirty="0"/>
              <a:t> de séance </a:t>
            </a:r>
          </a:p>
          <a:p>
            <a:pPr marL="0" indent="0">
              <a:buNone/>
            </a:pPr>
            <a:endParaRPr lang="fr-FR" dirty="0"/>
          </a:p>
          <a:p>
            <a:pPr marL="0" indent="0">
              <a:buNone/>
            </a:pPr>
            <a:r>
              <a:rPr lang="fr-FR" b="1" u="sng" dirty="0"/>
              <a:t>Assouplissement : </a:t>
            </a:r>
            <a:r>
              <a:rPr lang="fr-FR" dirty="0"/>
              <a:t>concerne plutôt </a:t>
            </a:r>
            <a:r>
              <a:rPr lang="fr-FR" dirty="0">
                <a:solidFill>
                  <a:schemeClr val="accent1">
                    <a:lumMod val="75000"/>
                  </a:schemeClr>
                </a:solidFill>
              </a:rPr>
              <a:t>l’articulation</a:t>
            </a:r>
            <a:r>
              <a:rPr lang="fr-FR" dirty="0"/>
              <a:t>, l’objectif est d’augmenter l</a:t>
            </a:r>
            <a:r>
              <a:rPr lang="fr-FR" dirty="0">
                <a:solidFill>
                  <a:schemeClr val="accent1">
                    <a:lumMod val="75000"/>
                  </a:schemeClr>
                </a:solidFill>
              </a:rPr>
              <a:t>’amplitude du mouvement</a:t>
            </a:r>
            <a:r>
              <a:rPr lang="fr-FR" dirty="0"/>
              <a:t>.</a:t>
            </a:r>
          </a:p>
          <a:p>
            <a:pPr marL="0" indent="0">
              <a:buNone/>
            </a:pPr>
            <a:r>
              <a:rPr lang="fr-FR" dirty="0"/>
              <a:t>Travaille sur articulation et son environnement, le muscle peu étendre sa taille normale mais aussi tout le tissu conjonctif c’est-à-dire les tendons, les ligaments pour favoriser le gai d’extension </a:t>
            </a:r>
          </a:p>
          <a:p>
            <a:pPr marL="0" indent="0">
              <a:buNone/>
            </a:pPr>
            <a:r>
              <a:rPr lang="fr-FR" dirty="0"/>
              <a:t>Plutôt sur un </a:t>
            </a:r>
            <a:r>
              <a:rPr lang="fr-FR" dirty="0">
                <a:solidFill>
                  <a:schemeClr val="accent1">
                    <a:lumMod val="75000"/>
                  </a:schemeClr>
                </a:solidFill>
              </a:rPr>
              <a:t>muscle froid</a:t>
            </a:r>
            <a:r>
              <a:rPr lang="fr-FR" dirty="0"/>
              <a:t> et de manière progressive </a:t>
            </a:r>
          </a:p>
        </p:txBody>
      </p:sp>
    </p:spTree>
    <p:extLst>
      <p:ext uri="{BB962C8B-B14F-4D97-AF65-F5344CB8AC3E}">
        <p14:creationId xmlns:p14="http://schemas.microsoft.com/office/powerpoint/2010/main" val="4155786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7CA64-EC6D-51A3-F42B-65CC12A6FF74}"/>
              </a:ext>
            </a:extLst>
          </p:cNvPr>
          <p:cNvSpPr>
            <a:spLocks noGrp="1"/>
          </p:cNvSpPr>
          <p:nvPr>
            <p:ph type="title"/>
          </p:nvPr>
        </p:nvSpPr>
        <p:spPr/>
        <p:txBody>
          <a:bodyPr vert="horz" lIns="91440" tIns="45720" rIns="91440" bIns="45720" rtlCol="0" anchor="t">
            <a:normAutofit fontScale="90000"/>
          </a:bodyPr>
          <a:lstStyle/>
          <a:p>
            <a:pPr algn="l"/>
            <a:r>
              <a:rPr lang="fr-FR" sz="8000" u="sng" dirty="0"/>
              <a:t>Sommaire</a:t>
            </a:r>
            <a:r>
              <a:rPr lang="fr-FR" sz="8000" dirty="0"/>
              <a:t> </a:t>
            </a:r>
            <a:endParaRPr lang="en-US" sz="8000" dirty="0"/>
          </a:p>
        </p:txBody>
      </p:sp>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p:txBody>
          <a:bodyPr>
            <a:normAutofit fontScale="92500" lnSpcReduction="20000"/>
          </a:bodyPr>
          <a:lstStyle/>
          <a:p>
            <a:r>
              <a:rPr lang="fr-FR" dirty="0"/>
              <a:t>Définition </a:t>
            </a:r>
          </a:p>
          <a:p>
            <a:r>
              <a:rPr lang="fr-FR" dirty="0"/>
              <a:t>Identifier ses besoins </a:t>
            </a:r>
          </a:p>
          <a:p>
            <a:r>
              <a:rPr lang="fr-FR" dirty="0"/>
              <a:t>Rappel filière énergétique </a:t>
            </a:r>
          </a:p>
          <a:p>
            <a:r>
              <a:rPr lang="fr-FR" dirty="0"/>
              <a:t>Développer l’endurance </a:t>
            </a:r>
          </a:p>
          <a:p>
            <a:r>
              <a:rPr lang="fr-FR" dirty="0"/>
              <a:t>Développer la force maximale </a:t>
            </a:r>
          </a:p>
          <a:p>
            <a:r>
              <a:rPr lang="fr-FR" dirty="0"/>
              <a:t>Développer sa force explosive </a:t>
            </a:r>
          </a:p>
          <a:p>
            <a:r>
              <a:rPr lang="fr-FR" dirty="0"/>
              <a:t>Développer sa vitesse </a:t>
            </a:r>
          </a:p>
          <a:p>
            <a:r>
              <a:rPr lang="fr-FR" dirty="0"/>
              <a:t>Développer sa souplesse</a:t>
            </a:r>
          </a:p>
        </p:txBody>
      </p:sp>
    </p:spTree>
    <p:extLst>
      <p:ext uri="{BB962C8B-B14F-4D97-AF65-F5344CB8AC3E}">
        <p14:creationId xmlns:p14="http://schemas.microsoft.com/office/powerpoint/2010/main" val="2649117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469838" y="202535"/>
            <a:ext cx="9400489" cy="5967547"/>
          </a:xfrm>
        </p:spPr>
        <p:txBody>
          <a:bodyPr anchor="t">
            <a:normAutofit lnSpcReduction="10000"/>
          </a:bodyPr>
          <a:lstStyle/>
          <a:p>
            <a:pPr marL="0" indent="0">
              <a:buNone/>
            </a:pPr>
            <a:r>
              <a:rPr lang="fr-FR" b="1" u="sng" dirty="0"/>
              <a:t>Méthode de développement ou de maintien de la souplesse : </a:t>
            </a:r>
          </a:p>
          <a:p>
            <a:pPr marL="0" indent="0">
              <a:buNone/>
            </a:pPr>
            <a:endParaRPr lang="fr-FR" b="1" u="sng" dirty="0"/>
          </a:p>
          <a:p>
            <a:pPr marL="0" indent="0">
              <a:buNone/>
            </a:pPr>
            <a:r>
              <a:rPr lang="fr-FR" b="1" u="sng" dirty="0"/>
              <a:t>Étirement dynamique : </a:t>
            </a:r>
            <a:r>
              <a:rPr lang="fr-FR" dirty="0"/>
              <a:t>utilisé dans la phase finale de l’échauffement </a:t>
            </a:r>
          </a:p>
          <a:p>
            <a:pPr marL="0" indent="0">
              <a:buNone/>
            </a:pPr>
            <a:r>
              <a:rPr lang="fr-FR" dirty="0"/>
              <a:t>Augmenter la température musculaire </a:t>
            </a:r>
          </a:p>
          <a:p>
            <a:pPr marL="0" indent="0">
              <a:buNone/>
            </a:pPr>
            <a:r>
              <a:rPr lang="fr-FR" dirty="0"/>
              <a:t>Préparer le muscle à l’effort </a:t>
            </a:r>
          </a:p>
          <a:p>
            <a:pPr marL="0" indent="0">
              <a:buNone/>
            </a:pPr>
            <a:r>
              <a:rPr lang="fr-FR" dirty="0"/>
              <a:t>Diminuer les risques de blessures </a:t>
            </a:r>
          </a:p>
          <a:p>
            <a:pPr marL="0" indent="0">
              <a:buNone/>
            </a:pPr>
            <a:r>
              <a:rPr lang="fr-FR" dirty="0">
                <a:solidFill>
                  <a:schemeClr val="accent1">
                    <a:lumMod val="75000"/>
                  </a:schemeClr>
                </a:solidFill>
              </a:rPr>
              <a:t>Contracter / Étirer / Activer </a:t>
            </a:r>
          </a:p>
          <a:p>
            <a:pPr marL="0" indent="0">
              <a:buNone/>
            </a:pPr>
            <a:endParaRPr lang="fr-FR" dirty="0"/>
          </a:p>
          <a:p>
            <a:pPr marL="0" indent="0">
              <a:buNone/>
            </a:pPr>
            <a:r>
              <a:rPr lang="fr-FR" b="1" u="sng" dirty="0"/>
              <a:t>Étirement statique: </a:t>
            </a:r>
            <a:r>
              <a:rPr lang="fr-FR" dirty="0"/>
              <a:t>sont réalisés en mettant progressivement le muscle en tension sans à coup puis maintenir le muscle étiré statiquement. Pas de déplacement des membres sollicité </a:t>
            </a:r>
          </a:p>
          <a:p>
            <a:pPr marL="0" indent="0">
              <a:buNone/>
            </a:pPr>
            <a:r>
              <a:rPr lang="fr-FR" dirty="0"/>
              <a:t>Plutôt utilisé en fin D’entraînement </a:t>
            </a:r>
          </a:p>
        </p:txBody>
      </p:sp>
    </p:spTree>
    <p:extLst>
      <p:ext uri="{BB962C8B-B14F-4D97-AF65-F5344CB8AC3E}">
        <p14:creationId xmlns:p14="http://schemas.microsoft.com/office/powerpoint/2010/main" val="2568923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469838" y="202535"/>
            <a:ext cx="9400489" cy="5967547"/>
          </a:xfrm>
        </p:spPr>
        <p:txBody>
          <a:bodyPr anchor="t">
            <a:normAutofit/>
          </a:bodyPr>
          <a:lstStyle/>
          <a:p>
            <a:pPr>
              <a:buFont typeface="Arial" panose="020B0604020202020204" pitchFamily="34" charset="0"/>
              <a:buChar char="•"/>
            </a:pPr>
            <a:r>
              <a:rPr lang="fr-FR" b="1" u="sng" dirty="0"/>
              <a:t>Comment bien s’étirer : </a:t>
            </a:r>
          </a:p>
          <a:p>
            <a:pPr>
              <a:buFont typeface="Arial" panose="020B0604020202020204" pitchFamily="34" charset="0"/>
              <a:buChar char="•"/>
            </a:pPr>
            <a:endParaRPr lang="fr-FR" b="1" u="sng" dirty="0"/>
          </a:p>
          <a:p>
            <a:pPr>
              <a:buFont typeface="Arial" panose="020B0604020202020204" pitchFamily="34" charset="0"/>
              <a:buChar char="•"/>
            </a:pPr>
            <a:r>
              <a:rPr lang="fr-FR" dirty="0"/>
              <a:t>Attention au déchirures</a:t>
            </a:r>
          </a:p>
          <a:p>
            <a:pPr>
              <a:buFont typeface="Arial" panose="020B0604020202020204" pitchFamily="34" charset="0"/>
              <a:buChar char="•"/>
            </a:pPr>
            <a:r>
              <a:rPr lang="fr-FR" dirty="0"/>
              <a:t>Ne pas étirer un muscle blesser </a:t>
            </a:r>
          </a:p>
          <a:p>
            <a:pPr>
              <a:buFont typeface="Arial" panose="020B0604020202020204" pitchFamily="34" charset="0"/>
              <a:buChar char="•"/>
            </a:pPr>
            <a:r>
              <a:rPr lang="fr-FR" dirty="0"/>
              <a:t>Retirer les chaussures pour avoir de bon appuie </a:t>
            </a:r>
          </a:p>
          <a:p>
            <a:pPr>
              <a:buFont typeface="Arial" panose="020B0604020202020204" pitchFamily="34" charset="0"/>
              <a:buChar char="•"/>
            </a:pPr>
            <a:r>
              <a:rPr lang="fr-FR" dirty="0"/>
              <a:t>Être décontracter et relâcher </a:t>
            </a:r>
          </a:p>
          <a:p>
            <a:pPr>
              <a:buFont typeface="Arial" panose="020B0604020202020204" pitchFamily="34" charset="0"/>
              <a:buChar char="•"/>
            </a:pPr>
            <a:r>
              <a:rPr lang="fr-FR" dirty="0"/>
              <a:t>Étirement lent et progressif </a:t>
            </a:r>
          </a:p>
          <a:p>
            <a:pPr>
              <a:buFont typeface="Arial" panose="020B0604020202020204" pitchFamily="34" charset="0"/>
              <a:buChar char="•"/>
            </a:pPr>
            <a:r>
              <a:rPr lang="fr-FR" dirty="0"/>
              <a:t>Effectuer plusieurs répétitions minimum 2 </a:t>
            </a:r>
          </a:p>
        </p:txBody>
      </p:sp>
    </p:spTree>
    <p:extLst>
      <p:ext uri="{BB962C8B-B14F-4D97-AF65-F5344CB8AC3E}">
        <p14:creationId xmlns:p14="http://schemas.microsoft.com/office/powerpoint/2010/main" val="1757736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7CA64-EC6D-51A3-F42B-65CC12A6FF74}"/>
              </a:ext>
            </a:extLst>
          </p:cNvPr>
          <p:cNvSpPr>
            <a:spLocks noGrp="1"/>
          </p:cNvSpPr>
          <p:nvPr>
            <p:ph type="title"/>
          </p:nvPr>
        </p:nvSpPr>
        <p:spPr/>
        <p:txBody>
          <a:bodyPr vert="horz" lIns="91440" tIns="45720" rIns="91440" bIns="45720" rtlCol="0" anchor="t">
            <a:normAutofit fontScale="90000"/>
          </a:bodyPr>
          <a:lstStyle/>
          <a:p>
            <a:pPr algn="l"/>
            <a:r>
              <a:rPr lang="fr-FR" sz="8000" u="sng" dirty="0"/>
              <a:t>Définition </a:t>
            </a:r>
            <a:r>
              <a:rPr lang="fr-FR" sz="8000" dirty="0"/>
              <a:t> </a:t>
            </a:r>
            <a:endParaRPr lang="en-US" sz="8000" dirty="0"/>
          </a:p>
        </p:txBody>
      </p:sp>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2197730" y="1885285"/>
            <a:ext cx="7796540" cy="3997828"/>
          </a:xfrm>
        </p:spPr>
        <p:txBody>
          <a:bodyPr>
            <a:normAutofit fontScale="92500" lnSpcReduction="10000"/>
          </a:bodyPr>
          <a:lstStyle/>
          <a:p>
            <a:pPr marL="0" indent="0">
              <a:buNone/>
            </a:pPr>
            <a:r>
              <a:rPr lang="fr-FR" dirty="0"/>
              <a:t>La préparation physique des sportifs, qu’ils soient amateur ou athlètes de haut niveau, est un travail important. </a:t>
            </a:r>
          </a:p>
          <a:p>
            <a:pPr marL="0" indent="0">
              <a:buNone/>
            </a:pPr>
            <a:r>
              <a:rPr lang="fr-FR" dirty="0"/>
              <a:t>Elle vise à augmenter et optimiser les performances des sportifs dans leurs discipline, tout en limitant le risque de blessures </a:t>
            </a:r>
          </a:p>
          <a:p>
            <a:pPr marL="0" indent="0">
              <a:buNone/>
            </a:pPr>
            <a:r>
              <a:rPr lang="fr-FR" dirty="0"/>
              <a:t>PRADET1996 : la préparation physique est l’ensemble organisée et hiérarchisé des procédures visant au développement des qualités physique. </a:t>
            </a:r>
          </a:p>
          <a:p>
            <a:pPr marL="0" indent="0">
              <a:buNone/>
            </a:pPr>
            <a:r>
              <a:rPr lang="fr-FR" dirty="0"/>
              <a:t>Elle doit apparaître de façon permanente aux différents niveaux de l’entraînement sportif et se mettre au service des </a:t>
            </a:r>
            <a:r>
              <a:rPr lang="fr-FR"/>
              <a:t>aspects technico-tactique. </a:t>
            </a:r>
            <a:endParaRPr lang="fr-FR" dirty="0"/>
          </a:p>
        </p:txBody>
      </p:sp>
    </p:spTree>
    <p:extLst>
      <p:ext uri="{BB962C8B-B14F-4D97-AF65-F5344CB8AC3E}">
        <p14:creationId xmlns:p14="http://schemas.microsoft.com/office/powerpoint/2010/main" val="1329662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7CA64-EC6D-51A3-F42B-65CC12A6FF74}"/>
              </a:ext>
            </a:extLst>
          </p:cNvPr>
          <p:cNvSpPr>
            <a:spLocks noGrp="1"/>
          </p:cNvSpPr>
          <p:nvPr>
            <p:ph type="title"/>
          </p:nvPr>
        </p:nvSpPr>
        <p:spPr>
          <a:xfrm>
            <a:off x="2611807" y="310017"/>
            <a:ext cx="8369957" cy="1077229"/>
          </a:xfrm>
        </p:spPr>
        <p:txBody>
          <a:bodyPr vert="horz" lIns="91440" tIns="45720" rIns="91440" bIns="45720" rtlCol="0" anchor="t">
            <a:noAutofit/>
          </a:bodyPr>
          <a:lstStyle/>
          <a:p>
            <a:pPr algn="l"/>
            <a:r>
              <a:rPr lang="fr-FR" sz="6600" u="sng" dirty="0"/>
              <a:t>Identifier ses besoins </a:t>
            </a:r>
            <a:endParaRPr lang="en-US" sz="6600" dirty="0"/>
          </a:p>
        </p:txBody>
      </p:sp>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581275" y="1885285"/>
            <a:ext cx="9400489" cy="4775990"/>
          </a:xfrm>
        </p:spPr>
        <p:txBody>
          <a:bodyPr>
            <a:normAutofit/>
          </a:bodyPr>
          <a:lstStyle/>
          <a:p>
            <a:pPr marL="0" indent="0">
              <a:buNone/>
            </a:pPr>
            <a:r>
              <a:rPr lang="fr-FR" dirty="0"/>
              <a:t>Évaluation diagnostic, le but est de diminuer le niveau de complexité de la situation. </a:t>
            </a:r>
          </a:p>
          <a:p>
            <a:pPr marL="0" indent="0">
              <a:buNone/>
            </a:pPr>
            <a:r>
              <a:rPr lang="fr-FR" dirty="0"/>
              <a:t>Elle apporte un éclairage sur les pistes éventuelles à explorer, parmi lesquelles nous aurons à faire un choix pour planifier les cycles d’entraînements. </a:t>
            </a:r>
          </a:p>
          <a:p>
            <a:pPr marL="0" indent="0">
              <a:buNone/>
            </a:pPr>
            <a:r>
              <a:rPr lang="fr-FR" b="1" u="sng" dirty="0"/>
              <a:t>Les principaux but : </a:t>
            </a:r>
          </a:p>
          <a:p>
            <a:pPr>
              <a:buFont typeface="Arial" panose="020B0604020202020204" pitchFamily="34" charset="0"/>
              <a:buChar char="•"/>
            </a:pPr>
            <a:r>
              <a:rPr lang="fr-FR" dirty="0"/>
              <a:t>Identifier les points fort , point faible </a:t>
            </a:r>
          </a:p>
          <a:p>
            <a:pPr>
              <a:buFont typeface="Arial" panose="020B0604020202020204" pitchFamily="34" charset="0"/>
              <a:buChar char="•"/>
            </a:pPr>
            <a:r>
              <a:rPr lang="fr-FR" dirty="0"/>
              <a:t>Fournir un retour d’information  </a:t>
            </a:r>
          </a:p>
          <a:p>
            <a:pPr>
              <a:buFont typeface="Arial" panose="020B0604020202020204" pitchFamily="34" charset="0"/>
              <a:buChar char="•"/>
            </a:pPr>
            <a:r>
              <a:rPr lang="fr-FR" dirty="0"/>
              <a:t>Aider l’athlète a mieux comprendre les adaptations physiologiques </a:t>
            </a:r>
          </a:p>
          <a:p>
            <a:pPr>
              <a:buFontTx/>
              <a:buChar char="-"/>
            </a:pPr>
            <a:endParaRPr lang="fr-FR" dirty="0"/>
          </a:p>
        </p:txBody>
      </p:sp>
    </p:spTree>
    <p:extLst>
      <p:ext uri="{BB962C8B-B14F-4D97-AF65-F5344CB8AC3E}">
        <p14:creationId xmlns:p14="http://schemas.microsoft.com/office/powerpoint/2010/main" val="472406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556373" y="1250285"/>
            <a:ext cx="9400489" cy="4775990"/>
          </a:xfrm>
        </p:spPr>
        <p:txBody>
          <a:bodyPr>
            <a:normAutofit/>
          </a:bodyPr>
          <a:lstStyle/>
          <a:p>
            <a:pPr>
              <a:buFontTx/>
              <a:buChar char="-"/>
            </a:pPr>
            <a:r>
              <a:rPr lang="fr-FR" b="1" i="1" u="sng" dirty="0"/>
              <a:t>Les paramètres à prendre en compte pour un test : </a:t>
            </a:r>
          </a:p>
          <a:p>
            <a:pPr>
              <a:buFontTx/>
              <a:buChar char="-"/>
            </a:pPr>
            <a:r>
              <a:rPr lang="fr-FR" b="1" u="sng" dirty="0"/>
              <a:t>Pertinence</a:t>
            </a:r>
            <a:r>
              <a:rPr lang="fr-FR" b="1" dirty="0"/>
              <a:t> : </a:t>
            </a:r>
            <a:r>
              <a:rPr lang="fr-FR" dirty="0"/>
              <a:t>est ce que le test mesure bien la valeur que je souhaite obtenir </a:t>
            </a:r>
          </a:p>
          <a:p>
            <a:pPr>
              <a:buFontTx/>
              <a:buChar char="-"/>
            </a:pPr>
            <a:r>
              <a:rPr lang="fr-FR" b="1" u="sng" dirty="0"/>
              <a:t>Fidélité / reproductibilité :</a:t>
            </a:r>
            <a:r>
              <a:rPr lang="fr-FR" b="1" dirty="0"/>
              <a:t> </a:t>
            </a:r>
            <a:r>
              <a:rPr lang="fr-FR" dirty="0"/>
              <a:t>le test doit être renouvelable dans le temps afin de pouvoir mesurer les changements. </a:t>
            </a:r>
            <a:endParaRPr lang="fr-FR" b="1" dirty="0"/>
          </a:p>
          <a:p>
            <a:pPr>
              <a:buFontTx/>
              <a:buChar char="-"/>
            </a:pPr>
            <a:r>
              <a:rPr lang="fr-FR" b="1" u="sng" dirty="0"/>
              <a:t>Objectivité</a:t>
            </a:r>
            <a:r>
              <a:rPr lang="fr-FR" b="1" dirty="0"/>
              <a:t> : </a:t>
            </a:r>
            <a:r>
              <a:rPr lang="fr-FR" dirty="0"/>
              <a:t>les résultats obtenus ne doivent pas dépendre la personne qui en fais la mesure.</a:t>
            </a:r>
          </a:p>
          <a:p>
            <a:pPr>
              <a:buFontTx/>
              <a:buChar char="-"/>
            </a:pPr>
            <a:r>
              <a:rPr lang="fr-FR" b="1" u="sng" dirty="0"/>
              <a:t>Autre caractéristique</a:t>
            </a:r>
            <a:r>
              <a:rPr lang="fr-FR" b="1" dirty="0"/>
              <a:t> : </a:t>
            </a:r>
            <a:r>
              <a:rPr lang="fr-FR" dirty="0"/>
              <a:t>la sécurité, le coût , le nombre de personne maximum pouvant être évalué, </a:t>
            </a:r>
          </a:p>
        </p:txBody>
      </p:sp>
    </p:spTree>
    <p:extLst>
      <p:ext uri="{BB962C8B-B14F-4D97-AF65-F5344CB8AC3E}">
        <p14:creationId xmlns:p14="http://schemas.microsoft.com/office/powerpoint/2010/main" val="3265497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556373" y="1250285"/>
            <a:ext cx="9400489" cy="4775990"/>
          </a:xfrm>
        </p:spPr>
        <p:txBody>
          <a:bodyPr>
            <a:normAutofit/>
          </a:bodyPr>
          <a:lstStyle/>
          <a:p>
            <a:pPr>
              <a:buFontTx/>
              <a:buChar char="-"/>
            </a:pPr>
            <a:r>
              <a:rPr lang="fr-FR" b="1" i="1" u="sng" dirty="0"/>
              <a:t>Les principales composantes physique de la performance : </a:t>
            </a:r>
          </a:p>
          <a:p>
            <a:pPr>
              <a:buFontTx/>
              <a:buChar char="-"/>
            </a:pPr>
            <a:r>
              <a:rPr lang="fr-FR" dirty="0"/>
              <a:t>Puissance </a:t>
            </a:r>
          </a:p>
          <a:p>
            <a:pPr>
              <a:buFontTx/>
              <a:buChar char="-"/>
            </a:pPr>
            <a:r>
              <a:rPr lang="fr-FR" dirty="0"/>
              <a:t>Souplesse</a:t>
            </a:r>
          </a:p>
          <a:p>
            <a:pPr>
              <a:buFontTx/>
              <a:buChar char="-"/>
            </a:pPr>
            <a:r>
              <a:rPr lang="fr-FR" dirty="0"/>
              <a:t>Équilibre </a:t>
            </a:r>
          </a:p>
          <a:p>
            <a:pPr>
              <a:buFontTx/>
              <a:buChar char="-"/>
            </a:pPr>
            <a:r>
              <a:rPr lang="fr-FR" dirty="0"/>
              <a:t>Vitesse </a:t>
            </a:r>
          </a:p>
          <a:p>
            <a:pPr>
              <a:buFontTx/>
              <a:buChar char="-"/>
            </a:pPr>
            <a:r>
              <a:rPr lang="fr-FR" dirty="0"/>
              <a:t>Agilité </a:t>
            </a:r>
          </a:p>
          <a:p>
            <a:pPr>
              <a:buFontTx/>
              <a:buChar char="-"/>
            </a:pPr>
            <a:r>
              <a:rPr lang="fr-FR" dirty="0"/>
              <a:t>Coordination </a:t>
            </a:r>
          </a:p>
          <a:p>
            <a:pPr>
              <a:buFontTx/>
              <a:buChar char="-"/>
            </a:pPr>
            <a:r>
              <a:rPr lang="fr-FR" dirty="0"/>
              <a:t>Temps de réaction </a:t>
            </a:r>
          </a:p>
        </p:txBody>
      </p:sp>
    </p:spTree>
    <p:extLst>
      <p:ext uri="{BB962C8B-B14F-4D97-AF65-F5344CB8AC3E}">
        <p14:creationId xmlns:p14="http://schemas.microsoft.com/office/powerpoint/2010/main" val="1971498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A156B-91B4-C07D-EDC3-9BD22FC23594}"/>
              </a:ext>
            </a:extLst>
          </p:cNvPr>
          <p:cNvSpPr>
            <a:spLocks noGrp="1"/>
          </p:cNvSpPr>
          <p:nvPr>
            <p:ph type="title"/>
          </p:nvPr>
        </p:nvSpPr>
        <p:spPr/>
        <p:txBody>
          <a:bodyPr>
            <a:noAutofit/>
          </a:bodyPr>
          <a:lstStyle/>
          <a:p>
            <a:r>
              <a:rPr lang="fr-FR" sz="7200" u="sng" dirty="0"/>
              <a:t>Filière énergétique </a:t>
            </a:r>
          </a:p>
        </p:txBody>
      </p:sp>
      <p:pic>
        <p:nvPicPr>
          <p:cNvPr id="6" name="trim.AB9AEFB2-45FA-4910-AB8E-4ED764DEB9CE.MOV">
            <a:hlinkClick r:id="" action="ppaction://media"/>
            <a:extLst>
              <a:ext uri="{FF2B5EF4-FFF2-40B4-BE49-F238E27FC236}">
                <a16:creationId xmlns:a16="http://schemas.microsoft.com/office/drawing/2014/main" id="{DE180EC3-E01A-8A98-5702-BA7EA82ECE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0980" y="1979704"/>
            <a:ext cx="10334313" cy="4629275"/>
          </a:xfrm>
          <a:prstGeom prst="rect">
            <a:avLst/>
          </a:prstGeom>
        </p:spPr>
      </p:pic>
    </p:spTree>
    <p:extLst>
      <p:ext uri="{BB962C8B-B14F-4D97-AF65-F5344CB8AC3E}">
        <p14:creationId xmlns:p14="http://schemas.microsoft.com/office/powerpoint/2010/main" val="126988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7896B43B-5750-200C-AD8E-C44356E711C5}"/>
              </a:ext>
            </a:extLst>
          </p:cNvPr>
          <p:cNvGraphicFramePr/>
          <p:nvPr>
            <p:extLst>
              <p:ext uri="{D42A27DB-BD31-4B8C-83A1-F6EECF244321}">
                <p14:modId xmlns:p14="http://schemas.microsoft.com/office/powerpoint/2010/main" val="1633233415"/>
              </p:ext>
            </p:extLst>
          </p:nvPr>
        </p:nvGraphicFramePr>
        <p:xfrm>
          <a:off x="2191372" y="920128"/>
          <a:ext cx="8715688" cy="5017744"/>
        </p:xfrm>
        <a:graphic>
          <a:graphicData uri="http://schemas.openxmlformats.org/drawingml/2006/table">
            <a:tbl>
              <a:tblPr firstRow="1" bandRow="1">
                <a:tableStyleId>{5C22544A-7EE6-4342-B048-85BDC9FD1C3A}</a:tableStyleId>
              </a:tblPr>
              <a:tblGrid>
                <a:gridCol w="2178922">
                  <a:extLst>
                    <a:ext uri="{9D8B030D-6E8A-4147-A177-3AD203B41FA5}">
                      <a16:colId xmlns:a16="http://schemas.microsoft.com/office/drawing/2014/main" val="738532964"/>
                    </a:ext>
                  </a:extLst>
                </a:gridCol>
                <a:gridCol w="2178922">
                  <a:extLst>
                    <a:ext uri="{9D8B030D-6E8A-4147-A177-3AD203B41FA5}">
                      <a16:colId xmlns:a16="http://schemas.microsoft.com/office/drawing/2014/main" val="2686884253"/>
                    </a:ext>
                  </a:extLst>
                </a:gridCol>
                <a:gridCol w="2178922">
                  <a:extLst>
                    <a:ext uri="{9D8B030D-6E8A-4147-A177-3AD203B41FA5}">
                      <a16:colId xmlns:a16="http://schemas.microsoft.com/office/drawing/2014/main" val="1088906156"/>
                    </a:ext>
                  </a:extLst>
                </a:gridCol>
                <a:gridCol w="2178922">
                  <a:extLst>
                    <a:ext uri="{9D8B030D-6E8A-4147-A177-3AD203B41FA5}">
                      <a16:colId xmlns:a16="http://schemas.microsoft.com/office/drawing/2014/main" val="3501887568"/>
                    </a:ext>
                  </a:extLst>
                </a:gridCol>
              </a:tblGrid>
              <a:tr h="856688">
                <a:tc>
                  <a:txBody>
                    <a:bodyPr/>
                    <a:lstStyle/>
                    <a:p>
                      <a:pPr algn="ctr"/>
                      <a:r>
                        <a:rPr lang="fr-FR" dirty="0"/>
                        <a:t>Périodes </a:t>
                      </a:r>
                    </a:p>
                  </a:txBody>
                  <a:tcPr/>
                </a:tc>
                <a:tc>
                  <a:txBody>
                    <a:bodyPr/>
                    <a:lstStyle/>
                    <a:p>
                      <a:r>
                        <a:rPr lang="fr-FR" dirty="0"/>
                        <a:t>Anaérobie </a:t>
                      </a:r>
                      <a:r>
                        <a:rPr lang="fr-FR" dirty="0" err="1"/>
                        <a:t>alactique</a:t>
                      </a:r>
                      <a:endParaRPr lang="fr-FR" dirty="0"/>
                    </a:p>
                  </a:txBody>
                  <a:tcPr/>
                </a:tc>
                <a:tc>
                  <a:txBody>
                    <a:bodyPr/>
                    <a:lstStyle/>
                    <a:p>
                      <a:r>
                        <a:rPr lang="fr-FR" dirty="0"/>
                        <a:t>Anaérobie lactique </a:t>
                      </a:r>
                    </a:p>
                  </a:txBody>
                  <a:tcPr/>
                </a:tc>
                <a:tc>
                  <a:txBody>
                    <a:bodyPr/>
                    <a:lstStyle/>
                    <a:p>
                      <a:r>
                        <a:rPr lang="fr-FR" dirty="0"/>
                        <a:t>Anaérobie</a:t>
                      </a:r>
                    </a:p>
                  </a:txBody>
                  <a:tcPr/>
                </a:tc>
                <a:extLst>
                  <a:ext uri="{0D108BD9-81ED-4DB2-BD59-A6C34878D82A}">
                    <a16:rowId xmlns:a16="http://schemas.microsoft.com/office/drawing/2014/main" val="2453387019"/>
                  </a:ext>
                </a:extLst>
              </a:tr>
              <a:tr h="856688">
                <a:tc>
                  <a:txBody>
                    <a:bodyPr/>
                    <a:lstStyle/>
                    <a:p>
                      <a:r>
                        <a:rPr lang="fr-FR" dirty="0"/>
                        <a:t>Préparation physique général </a:t>
                      </a:r>
                    </a:p>
                  </a:txBody>
                  <a:tcPr/>
                </a:tc>
                <a:tc>
                  <a:txBody>
                    <a:bodyPr/>
                    <a:lstStyle/>
                    <a:p>
                      <a:r>
                        <a:rPr lang="fr-FR" dirty="0"/>
                        <a:t>XX</a:t>
                      </a:r>
                    </a:p>
                  </a:txBody>
                  <a:tcPr/>
                </a:tc>
                <a:tc>
                  <a:txBody>
                    <a:bodyPr/>
                    <a:lstStyle/>
                    <a:p>
                      <a:r>
                        <a:rPr lang="fr-FR" dirty="0"/>
                        <a:t>X</a:t>
                      </a:r>
                    </a:p>
                  </a:txBody>
                  <a:tcPr/>
                </a:tc>
                <a:tc>
                  <a:txBody>
                    <a:bodyPr/>
                    <a:lstStyle/>
                    <a:p>
                      <a:r>
                        <a:rPr lang="fr-FR" dirty="0"/>
                        <a:t>XXXX</a:t>
                      </a:r>
                    </a:p>
                  </a:txBody>
                  <a:tcPr/>
                </a:tc>
                <a:extLst>
                  <a:ext uri="{0D108BD9-81ED-4DB2-BD59-A6C34878D82A}">
                    <a16:rowId xmlns:a16="http://schemas.microsoft.com/office/drawing/2014/main" val="987271947"/>
                  </a:ext>
                </a:extLst>
              </a:tr>
              <a:tr h="1223840">
                <a:tc>
                  <a:txBody>
                    <a:bodyPr/>
                    <a:lstStyle/>
                    <a:p>
                      <a:r>
                        <a:rPr lang="fr-FR" dirty="0"/>
                        <a:t>Préparation physique auxiliaire </a:t>
                      </a:r>
                    </a:p>
                  </a:txBody>
                  <a:tcPr/>
                </a:tc>
                <a:tc>
                  <a:txBody>
                    <a:bodyPr/>
                    <a:lstStyle/>
                    <a:p>
                      <a:r>
                        <a:rPr lang="fr-FR" dirty="0"/>
                        <a:t>XX</a:t>
                      </a:r>
                    </a:p>
                  </a:txBody>
                  <a:tcPr/>
                </a:tc>
                <a:tc>
                  <a:txBody>
                    <a:bodyPr/>
                    <a:lstStyle/>
                    <a:p>
                      <a:r>
                        <a:rPr lang="fr-FR" dirty="0"/>
                        <a:t>XXXX</a:t>
                      </a:r>
                    </a:p>
                  </a:txBody>
                  <a:tcPr/>
                </a:tc>
                <a:tc>
                  <a:txBody>
                    <a:bodyPr/>
                    <a:lstStyle/>
                    <a:p>
                      <a:r>
                        <a:rPr lang="fr-FR" dirty="0"/>
                        <a:t>XX</a:t>
                      </a:r>
                    </a:p>
                  </a:txBody>
                  <a:tcPr/>
                </a:tc>
                <a:extLst>
                  <a:ext uri="{0D108BD9-81ED-4DB2-BD59-A6C34878D82A}">
                    <a16:rowId xmlns:a16="http://schemas.microsoft.com/office/drawing/2014/main" val="3176196846"/>
                  </a:ext>
                </a:extLst>
              </a:tr>
              <a:tr h="1223840">
                <a:tc>
                  <a:txBody>
                    <a:bodyPr/>
                    <a:lstStyle/>
                    <a:p>
                      <a:r>
                        <a:rPr lang="fr-FR" dirty="0"/>
                        <a:t>Préparation physique compétition </a:t>
                      </a:r>
                    </a:p>
                  </a:txBody>
                  <a:tcPr/>
                </a:tc>
                <a:tc>
                  <a:txBody>
                    <a:bodyPr/>
                    <a:lstStyle/>
                    <a:p>
                      <a:r>
                        <a:rPr lang="fr-FR" dirty="0"/>
                        <a:t>XXX</a:t>
                      </a:r>
                    </a:p>
                  </a:txBody>
                  <a:tcPr/>
                </a:tc>
                <a:tc>
                  <a:txBody>
                    <a:bodyPr/>
                    <a:lstStyle/>
                    <a:p>
                      <a:r>
                        <a:rPr lang="fr-FR" dirty="0"/>
                        <a:t>XX</a:t>
                      </a:r>
                    </a:p>
                  </a:txBody>
                  <a:tcPr/>
                </a:tc>
                <a:tc>
                  <a:txBody>
                    <a:bodyPr/>
                    <a:lstStyle/>
                    <a:p>
                      <a:r>
                        <a:rPr lang="fr-FR" dirty="0"/>
                        <a:t>X</a:t>
                      </a:r>
                    </a:p>
                  </a:txBody>
                  <a:tcPr/>
                </a:tc>
                <a:extLst>
                  <a:ext uri="{0D108BD9-81ED-4DB2-BD59-A6C34878D82A}">
                    <a16:rowId xmlns:a16="http://schemas.microsoft.com/office/drawing/2014/main" val="2585697022"/>
                  </a:ext>
                </a:extLst>
              </a:tr>
              <a:tr h="856688">
                <a:tc>
                  <a:txBody>
                    <a:bodyPr/>
                    <a:lstStyle/>
                    <a:p>
                      <a:r>
                        <a:rPr lang="fr-FR" dirty="0"/>
                        <a:t>Période de transition </a:t>
                      </a:r>
                    </a:p>
                  </a:txBody>
                  <a:tcPr/>
                </a:tc>
                <a:tc>
                  <a:txBody>
                    <a:bodyPr/>
                    <a:lstStyle/>
                    <a:p>
                      <a:r>
                        <a:rPr lang="fr-FR" dirty="0"/>
                        <a:t>X</a:t>
                      </a:r>
                    </a:p>
                  </a:txBody>
                  <a:tcPr/>
                </a:tc>
                <a:tc>
                  <a:txBody>
                    <a:bodyPr/>
                    <a:lstStyle/>
                    <a:p>
                      <a:r>
                        <a:rPr lang="fr-FR" dirty="0"/>
                        <a:t>X</a:t>
                      </a:r>
                    </a:p>
                  </a:txBody>
                  <a:tcPr/>
                </a:tc>
                <a:tc>
                  <a:txBody>
                    <a:bodyPr/>
                    <a:lstStyle/>
                    <a:p>
                      <a:r>
                        <a:rPr lang="fr-FR" dirty="0"/>
                        <a:t>XXX</a:t>
                      </a:r>
                    </a:p>
                  </a:txBody>
                  <a:tcPr/>
                </a:tc>
                <a:extLst>
                  <a:ext uri="{0D108BD9-81ED-4DB2-BD59-A6C34878D82A}">
                    <a16:rowId xmlns:a16="http://schemas.microsoft.com/office/drawing/2014/main" val="3895428021"/>
                  </a:ext>
                </a:extLst>
              </a:tr>
            </a:tbl>
          </a:graphicData>
        </a:graphic>
      </p:graphicFrame>
    </p:spTree>
    <p:extLst>
      <p:ext uri="{BB962C8B-B14F-4D97-AF65-F5344CB8AC3E}">
        <p14:creationId xmlns:p14="http://schemas.microsoft.com/office/powerpoint/2010/main" val="2122021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7CA64-EC6D-51A3-F42B-65CC12A6FF74}"/>
              </a:ext>
            </a:extLst>
          </p:cNvPr>
          <p:cNvSpPr>
            <a:spLocks noGrp="1"/>
          </p:cNvSpPr>
          <p:nvPr>
            <p:ph type="title"/>
          </p:nvPr>
        </p:nvSpPr>
        <p:spPr>
          <a:xfrm>
            <a:off x="2151121" y="334919"/>
            <a:ext cx="9166820" cy="1077229"/>
          </a:xfrm>
        </p:spPr>
        <p:txBody>
          <a:bodyPr vert="horz" lIns="91440" tIns="45720" rIns="91440" bIns="45720" rtlCol="0" anchor="t">
            <a:noAutofit/>
          </a:bodyPr>
          <a:lstStyle/>
          <a:p>
            <a:pPr algn="l"/>
            <a:r>
              <a:rPr lang="fr-FR" sz="6600" u="sng" dirty="0"/>
              <a:t>Développer l’endurance </a:t>
            </a:r>
            <a:endParaRPr lang="en-US" sz="6600" dirty="0"/>
          </a:p>
        </p:txBody>
      </p:sp>
      <p:sp>
        <p:nvSpPr>
          <p:cNvPr id="4" name="Espace réservé du texte 3">
            <a:extLst>
              <a:ext uri="{FF2B5EF4-FFF2-40B4-BE49-F238E27FC236}">
                <a16:creationId xmlns:a16="http://schemas.microsoft.com/office/drawing/2014/main" id="{9386FC30-466D-1A4F-B68D-031B9411C33B}"/>
              </a:ext>
            </a:extLst>
          </p:cNvPr>
          <p:cNvSpPr>
            <a:spLocks noGrp="1"/>
          </p:cNvSpPr>
          <p:nvPr>
            <p:ph idx="1"/>
          </p:nvPr>
        </p:nvSpPr>
        <p:spPr>
          <a:xfrm>
            <a:off x="1581275" y="1885285"/>
            <a:ext cx="9400489" cy="4775990"/>
          </a:xfrm>
        </p:spPr>
        <p:txBody>
          <a:bodyPr>
            <a:normAutofit fontScale="85000" lnSpcReduction="10000"/>
          </a:bodyPr>
          <a:lstStyle/>
          <a:p>
            <a:pPr marL="0" indent="0">
              <a:buNone/>
            </a:pPr>
            <a:r>
              <a:rPr lang="fr-FR" b="1" u="sng" dirty="0"/>
              <a:t>Définition endurance</a:t>
            </a:r>
            <a:r>
              <a:rPr lang="fr-FR" dirty="0"/>
              <a:t> : c’est la faculté de réaliser des actions motrices pendant une durée maximale. PRADET 1988</a:t>
            </a:r>
          </a:p>
          <a:p>
            <a:pPr marL="0" indent="0">
              <a:buNone/>
            </a:pPr>
            <a:r>
              <a:rPr lang="fr-FR" b="1" u="sng" dirty="0"/>
              <a:t>VO2 max : </a:t>
            </a:r>
            <a:r>
              <a:rPr lang="fr-FR" dirty="0"/>
              <a:t>le </a:t>
            </a:r>
            <a:r>
              <a:rPr lang="fr-FR" b="1" dirty="0">
                <a:solidFill>
                  <a:schemeClr val="accent1">
                    <a:lumMod val="75000"/>
                  </a:schemeClr>
                </a:solidFill>
              </a:rPr>
              <a:t>débit maximal (V)</a:t>
            </a:r>
            <a:r>
              <a:rPr lang="fr-FR" dirty="0">
                <a:solidFill>
                  <a:schemeClr val="accent1">
                    <a:lumMod val="75000"/>
                  </a:schemeClr>
                </a:solidFill>
              </a:rPr>
              <a:t> </a:t>
            </a:r>
            <a:r>
              <a:rPr lang="fr-FR" dirty="0"/>
              <a:t>de production d’énergie par voie </a:t>
            </a:r>
            <a:r>
              <a:rPr lang="fr-FR" dirty="0" err="1"/>
              <a:t>oxydative</a:t>
            </a:r>
            <a:r>
              <a:rPr lang="fr-FR" dirty="0"/>
              <a:t>, il correspond à la </a:t>
            </a:r>
            <a:r>
              <a:rPr lang="fr-FR" b="1" dirty="0">
                <a:solidFill>
                  <a:schemeClr val="accent1">
                    <a:lumMod val="75000"/>
                  </a:schemeClr>
                </a:solidFill>
              </a:rPr>
              <a:t>quantité maximum</a:t>
            </a:r>
            <a:r>
              <a:rPr lang="fr-FR" dirty="0">
                <a:solidFill>
                  <a:schemeClr val="accent1">
                    <a:lumMod val="75000"/>
                  </a:schemeClr>
                </a:solidFill>
              </a:rPr>
              <a:t> </a:t>
            </a:r>
            <a:r>
              <a:rPr lang="fr-FR" b="1" dirty="0">
                <a:solidFill>
                  <a:schemeClr val="accent1">
                    <a:lumMod val="75000"/>
                  </a:schemeClr>
                </a:solidFill>
              </a:rPr>
              <a:t>(max) d’oxygène (O2)</a:t>
            </a:r>
            <a:r>
              <a:rPr lang="fr-FR" dirty="0">
                <a:solidFill>
                  <a:schemeClr val="accent1">
                    <a:lumMod val="75000"/>
                  </a:schemeClr>
                </a:solidFill>
              </a:rPr>
              <a:t> </a:t>
            </a:r>
            <a:r>
              <a:rPr lang="fr-FR" dirty="0"/>
              <a:t>qu’un organisme peu utilisé par </a:t>
            </a:r>
            <a:r>
              <a:rPr lang="fr-FR" dirty="0">
                <a:solidFill>
                  <a:schemeClr val="accent1">
                    <a:lumMod val="75000"/>
                  </a:schemeClr>
                </a:solidFill>
              </a:rPr>
              <a:t>unité de temps (L/min)  </a:t>
            </a:r>
            <a:r>
              <a:rPr lang="fr-FR" dirty="0"/>
              <a:t>au cours d’un exercice intense et où durée prolongé </a:t>
            </a:r>
          </a:p>
          <a:p>
            <a:pPr marL="0" indent="0">
              <a:buNone/>
            </a:pPr>
            <a:r>
              <a:rPr lang="fr-FR" dirty="0"/>
              <a:t>Exemple : 1kg de muscle consomme 50ml d’o2 en 1min </a:t>
            </a:r>
          </a:p>
          <a:p>
            <a:pPr marL="0" indent="0">
              <a:buNone/>
            </a:pPr>
            <a:r>
              <a:rPr lang="fr-FR" dirty="0"/>
              <a:t>Ci se même muscle consomme 60ml en 1min après une semaine d’entraînement j’ai améliorer ma VO2 max , c’est ma capacité à fournir de l’énergie donc mon endurance </a:t>
            </a:r>
          </a:p>
          <a:p>
            <a:pPr marL="0" indent="0">
              <a:buNone/>
            </a:pPr>
            <a:endParaRPr lang="fr-FR" dirty="0"/>
          </a:p>
          <a:p>
            <a:pPr marL="0" indent="0">
              <a:buNone/>
            </a:pPr>
            <a:r>
              <a:rPr lang="fr-FR" b="1" u="sng" dirty="0"/>
              <a:t>VMA</a:t>
            </a:r>
            <a:r>
              <a:rPr lang="fr-FR" dirty="0"/>
              <a:t> : vitesse maximale aérobie, c’est </a:t>
            </a:r>
            <a:r>
              <a:rPr lang="fr-FR" dirty="0">
                <a:solidFill>
                  <a:schemeClr val="accent1">
                    <a:lumMod val="75000"/>
                  </a:schemeClr>
                </a:solidFill>
              </a:rPr>
              <a:t>l’allure</a:t>
            </a:r>
            <a:r>
              <a:rPr lang="fr-FR" dirty="0"/>
              <a:t> de course qui va vous faire </a:t>
            </a:r>
            <a:r>
              <a:rPr lang="fr-FR" dirty="0">
                <a:solidFill>
                  <a:schemeClr val="accent1">
                    <a:lumMod val="75000"/>
                  </a:schemeClr>
                </a:solidFill>
              </a:rPr>
              <a:t>atteindre votre quantité maximum d’oxygène que l’organisme peu utilisé par unité temp VO2 max </a:t>
            </a:r>
          </a:p>
        </p:txBody>
      </p:sp>
    </p:spTree>
    <p:extLst>
      <p:ext uri="{BB962C8B-B14F-4D97-AF65-F5344CB8AC3E}">
        <p14:creationId xmlns:p14="http://schemas.microsoft.com/office/powerpoint/2010/main" val="24179468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21</Slides>
  <Notes>0</Notes>
  <HiddenSlides>0</HiddenSlide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Madison</vt:lpstr>
      <vt:lpstr>Préparation physique </vt:lpstr>
      <vt:lpstr>Sommaire </vt:lpstr>
      <vt:lpstr>Définition  </vt:lpstr>
      <vt:lpstr>Identifier ses besoins </vt:lpstr>
      <vt:lpstr>Présentation PowerPoint</vt:lpstr>
      <vt:lpstr>Présentation PowerPoint</vt:lpstr>
      <vt:lpstr>Filière énergétique </vt:lpstr>
      <vt:lpstr>Présentation PowerPoint</vt:lpstr>
      <vt:lpstr>Développer l’endurance </vt:lpstr>
      <vt:lpstr>Exemple de test </vt:lpstr>
      <vt:lpstr>Développer la force maximal </vt:lpstr>
      <vt:lpstr>Présentation PowerPoint</vt:lpstr>
      <vt:lpstr>Exemple </vt:lpstr>
      <vt:lpstr>Développer la force explosive  </vt:lpstr>
      <vt:lpstr>Exemple </vt:lpstr>
      <vt:lpstr>Développer la vitesse </vt:lpstr>
      <vt:lpstr>Présentation PowerPoint</vt:lpstr>
      <vt:lpstr>Développer la souplesse </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Préparation physique </dc:title>
  <dc:creator>carolina Prestia</dc:creator>
  <cp:lastModifiedBy>carolina Prestia</cp:lastModifiedBy>
  <cp:revision>8</cp:revision>
  <dcterms:created xsi:type="dcterms:W3CDTF">2023-01-28T18:13:30Z</dcterms:created>
  <dcterms:modified xsi:type="dcterms:W3CDTF">2023-05-03T13:23:08Z</dcterms:modified>
</cp:coreProperties>
</file>